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61" r:id="rId6"/>
    <p:sldId id="259" r:id="rId7"/>
    <p:sldId id="260" r:id="rId8"/>
    <p:sldId id="271" r:id="rId9"/>
    <p:sldId id="273" r:id="rId10"/>
    <p:sldId id="262" r:id="rId11"/>
    <p:sldId id="281" r:id="rId12"/>
    <p:sldId id="272" r:id="rId13"/>
    <p:sldId id="278" r:id="rId14"/>
    <p:sldId id="264" r:id="rId15"/>
    <p:sldId id="279" r:id="rId16"/>
    <p:sldId id="263" r:id="rId17"/>
    <p:sldId id="275" r:id="rId18"/>
    <p:sldId id="282" r:id="rId19"/>
    <p:sldId id="280" r:id="rId20"/>
    <p:sldId id="265" r:id="rId21"/>
    <p:sldId id="267" r:id="rId22"/>
    <p:sldId id="268" r:id="rId23"/>
    <p:sldId id="270" r:id="rId24"/>
  </p:sldIdLst>
  <p:sldSz cx="18288000" cy="10287000"/>
  <p:notesSz cx="6858000" cy="9144000"/>
  <p:embeddedFontLst>
    <p:embeddedFont>
      <p:font typeface="汉仪汉黑W" panose="00020600040101010101" charset="-122"/>
      <p:regular r:id="rId29"/>
    </p:embeddedFont>
    <p:embeddedFont>
      <p:font typeface="字由点字倔强黑" panose="00020600040101010101" charset="-122"/>
      <p:regular r:id="rId30"/>
    </p:embeddedFont>
    <p:embeddedFont>
      <p:font typeface="黑体" panose="02010609060101010101" charset="-122"/>
      <p:regular r:id="rId31"/>
    </p:embeddedFont>
    <p:embeddedFont>
      <p:font typeface="Consolas" panose="020B0609020204030204"/>
      <p:regular r:id="rId32"/>
      <p:bold r:id="rId33"/>
      <p:italic r:id="rId34"/>
      <p:boldItalic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1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各位评委老师好，我是黄满德，来自计算机科学与技术</a:t>
            </a:r>
            <a:r>
              <a:rPr lang="en-US" altLang="zh-CN"/>
              <a:t>2</a:t>
            </a:r>
            <a:r>
              <a:rPr lang="zh-CN" altLang="en-US"/>
              <a:t>班，我的指导老师是姚金涛老师，毕业论文题目为</a:t>
            </a:r>
            <a:r>
              <a:rPr lang="zh-CN" altLang="en-US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基于</a:t>
            </a:r>
            <a:r>
              <a:rPr lang="en-US" altLang="zh-CN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Web</a:t>
            </a:r>
            <a:r>
              <a:rPr lang="zh-CN" altLang="en-US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的跨专业互助学习系统</a:t>
            </a:r>
            <a:endParaRPr lang="zh-CN" altLang="en-US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汉仪汉黑W" panose="00020600040101010101" charset="-122"/>
              <a:sym typeface="字由点字倔强黑" panose="00020600040101010101" charset="-122"/>
            </a:endParaRPr>
          </a:p>
          <a:p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在用户私聊模块中，为了高效的传输信息，使用了</a:t>
            </a:r>
            <a:r>
              <a:rPr lang="en-US" altLang="zh-CN"/>
              <a:t>protocol buffer</a:t>
            </a:r>
            <a:r>
              <a:rPr lang="zh-CN" altLang="en-US"/>
              <a:t>这样一个高效的、占用存储空间小的协议，用来序列化反序列化数据，</a:t>
            </a:r>
            <a:r>
              <a:rPr lang="zh-CN" altLang="en-US"/>
              <a:t>以解决不同系统、编程语言之间的数据交换问题。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​</a:t>
            </a:r>
            <a:r>
              <a:rPr lang="zh-CN" altLang="en-US"/>
              <a:t>在前端表单解决方案中，我使用了</a:t>
            </a:r>
            <a:r>
              <a:rPr lang="en-US" altLang="zh-CN"/>
              <a:t>Formily</a:t>
            </a:r>
            <a:r>
              <a:rPr lang="zh-CN" altLang="en-US"/>
              <a:t>配置化开发表单，通过一份配置即可实现字段类型、使用组件、校验函数、等表单信息的</a:t>
            </a:r>
            <a:r>
              <a:rPr lang="zh-CN" altLang="en-US"/>
              <a:t>渲染，以此渲染复用表单。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接下来来到第三</a:t>
            </a:r>
            <a:r>
              <a:rPr lang="zh-CN" altLang="en-US"/>
              <a:t>部分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首先一个是注册功能中，</a:t>
            </a:r>
            <a:r>
              <a:rPr lang="zh-CN" altLang="en-US"/>
              <a:t>他的整体流程为，用户填写邮箱、获取验证码、携带验证码发起注册请求、服务端验证、注册成功返回</a:t>
            </a:r>
            <a:r>
              <a:rPr lang="en-US" altLang="zh-CN"/>
              <a:t>Token</a:t>
            </a:r>
            <a:r>
              <a:rPr lang="zh-CN" altLang="en-US"/>
              <a:t>。在前端设计中，主要通过</a:t>
            </a:r>
            <a:r>
              <a:rPr lang="en-US" altLang="zh-CN"/>
              <a:t>JSON-Schema</a:t>
            </a:r>
            <a:r>
              <a:rPr lang="zh-CN" altLang="en-US"/>
              <a:t>配置渲染表单在服务端中，会通过</a:t>
            </a:r>
            <a:r>
              <a:rPr lang="en-US" altLang="zh-CN"/>
              <a:t>Redis</a:t>
            </a:r>
            <a:r>
              <a:rPr lang="zh-CN" altLang="en-US"/>
              <a:t>设置过期时间，缓存验证码。验证过后对密码等敏感信息进行加密处理后存储到数据库中。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609600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内容发布模块包括了文章内容的发布和求助贴的发布，在文章发布</a:t>
            </a:r>
            <a:r>
              <a:rPr lang="zh-CN" altLang="en-US">
                <a:sym typeface="+mn-ea"/>
              </a:rPr>
              <a:t>中，前端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WangEditor</a:t>
            </a:r>
            <a:r>
              <a:rPr lang="zh-CN" altLang="en-US">
                <a:sym typeface="+mn-ea"/>
              </a:rPr>
              <a:t>实现</a:t>
            </a:r>
            <a:r>
              <a:rPr lang="zh-CN" altLang="en-US">
                <a:sym typeface="+mn-ea"/>
              </a:rPr>
              <a:t>文章的编辑和浏览功能，在服务端，我接入了</a:t>
            </a:r>
            <a:r>
              <a:rPr lang="en-US" altLang="zh-CN">
                <a:sym typeface="+mn-ea"/>
              </a:rPr>
              <a:t>doubao-1.5-Pro </a:t>
            </a:r>
            <a:r>
              <a:rPr lang="zh-CN" altLang="en-US">
                <a:sym typeface="+mn-ea"/>
              </a:rPr>
              <a:t>模型，将基本信息内容存储到数据库中后，开启协程对文章内容进行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总结，总结成功后再将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总结内容存储到数据库中。</a:t>
            </a:r>
            <a:endParaRPr lang="zh-CN" altLang="en-US"/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r>
              <a:rPr lang="zh-CN" altLang="en-US">
                <a:sym typeface="+mn-ea"/>
              </a:rPr>
              <a:t>在后台管理中通过审核后文章即可再首页中被浏览。</a:t>
            </a:r>
            <a:endParaRPr lang="zh-CN" altLang="en-US"/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r>
              <a:rPr lang="zh-CN" altLang="en-US">
                <a:sym typeface="+mn-ea"/>
              </a:rPr>
              <a:t>互助贴发布和文章发布类似，都需要经过审核方能被其他用户浏览到。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此页面，左边的图片是文章发布过程截图、右边图片为文章浏览截图，顶部有</a:t>
            </a:r>
            <a:r>
              <a:rPr lang="en-US" altLang="zh-CN"/>
              <a:t>AI</a:t>
            </a:r>
            <a:r>
              <a:rPr lang="zh-CN" altLang="en-US"/>
              <a:t>总结内容展示，方便用户快速获取文章核心</a:t>
            </a:r>
            <a:r>
              <a:rPr lang="zh-CN" altLang="en-US"/>
              <a:t>信息。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此页面左</a:t>
            </a:r>
            <a:r>
              <a:rPr lang="zh-CN" altLang="en-US"/>
              <a:t>图为首页内容展示，通过关键词检索、分类功能，对文章进行检索，右图为互助</a:t>
            </a:r>
            <a:r>
              <a:rPr lang="zh-CN" altLang="en-US"/>
              <a:t>发贴界面。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609600" fontAlgn="auto">
              <a:lnSpc>
                <a:spcPct val="150000"/>
              </a:lnSpc>
            </a:pPr>
            <a:r>
              <a:rPr lang="zh-CN" altLang="en-US">
                <a:latin typeface="+mn-ea"/>
                <a:cs typeface="+mn-ea"/>
                <a:sym typeface="+mn-ea"/>
              </a:rPr>
              <a:t>在用户私聊模块中，主要实现了普通文本消息、文件消息、音视频通话功能。用户进入私聊页面</a:t>
            </a:r>
            <a:r>
              <a:rPr lang="zh-CN" altLang="en-US">
                <a:latin typeface="+mn-ea"/>
                <a:cs typeface="+mn-ea"/>
                <a:sym typeface="+mn-ea"/>
              </a:rPr>
              <a:t>后通过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链接到连接池中，后续发送消息时通过</a:t>
            </a:r>
            <a:r>
              <a:rPr lang="en-US" altLang="zh-CN">
                <a:latin typeface="+mn-ea"/>
                <a:cs typeface="+mn-ea"/>
                <a:sym typeface="+mn-ea"/>
              </a:rPr>
              <a:t>uid</a:t>
            </a:r>
            <a:r>
              <a:rPr lang="zh-CN" altLang="en-US">
                <a:latin typeface="+mn-ea"/>
                <a:cs typeface="+mn-ea"/>
                <a:sym typeface="+mn-ea"/>
              </a:rPr>
              <a:t>在连接池进行用户匹配。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</a:pPr>
            <a:r>
              <a:rPr lang="zh-CN" altLang="en-US">
                <a:latin typeface="+mn-ea"/>
                <a:cs typeface="+mn-ea"/>
                <a:sym typeface="+mn-ea"/>
              </a:rPr>
              <a:t>对普通文本信息，会直接通过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进行转发，并存储到信息数据表中，对于文件信息，例如语音、</a:t>
            </a:r>
            <a:r>
              <a:rPr lang="en-US" altLang="zh-CN">
                <a:latin typeface="+mn-ea"/>
                <a:cs typeface="+mn-ea"/>
                <a:sym typeface="+mn-ea"/>
              </a:rPr>
              <a:t>word</a:t>
            </a:r>
            <a:r>
              <a:rPr lang="zh-CN" altLang="en-US">
                <a:latin typeface="+mn-ea"/>
                <a:cs typeface="+mn-ea"/>
                <a:sym typeface="+mn-ea"/>
              </a:rPr>
              <a:t>文件、图片等先存储在服务器存储中，在获取</a:t>
            </a:r>
            <a:r>
              <a:rPr lang="en-US" altLang="zh-CN">
                <a:latin typeface="+mn-ea"/>
                <a:cs typeface="+mn-ea"/>
                <a:sym typeface="+mn-ea"/>
              </a:rPr>
              <a:t>url</a:t>
            </a:r>
            <a:r>
              <a:rPr lang="zh-CN" altLang="en-US">
                <a:latin typeface="+mn-ea"/>
                <a:cs typeface="+mn-ea"/>
                <a:sym typeface="+mn-ea"/>
              </a:rPr>
              <a:t>后再转发给用户。</a:t>
            </a:r>
            <a:endParaRPr lang="zh-CN" altLang="en-US">
              <a:latin typeface="+mn-ea"/>
              <a:cs typeface="+mn-ea"/>
            </a:endParaRPr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r>
              <a:rPr lang="en-US" altLang="zh-CN">
                <a:latin typeface="+mn-ea"/>
                <a:cs typeface="+mn-ea"/>
                <a:sym typeface="+mn-ea"/>
              </a:rPr>
              <a:t>           </a:t>
            </a:r>
            <a:r>
              <a:rPr lang="zh-CN" altLang="en-US">
                <a:latin typeface="+mn-ea"/>
                <a:cs typeface="+mn-ea"/>
                <a:sym typeface="+mn-ea"/>
              </a:rPr>
              <a:t>对于音视频聊天功能，在前端会通过</a:t>
            </a:r>
            <a:r>
              <a:rPr lang="en-US" altLang="zh-CN">
                <a:latin typeface="+mn-ea"/>
                <a:cs typeface="+mn-ea"/>
                <a:sym typeface="+mn-ea"/>
              </a:rPr>
              <a:t>getUserMedia</a:t>
            </a:r>
            <a:r>
              <a:rPr lang="zh-CN" altLang="en-US">
                <a:latin typeface="+mn-ea"/>
                <a:cs typeface="+mn-ea"/>
                <a:sym typeface="+mn-ea"/>
              </a:rPr>
              <a:t>方法获取用户的摄像头和麦克风的媒体流，通过</a:t>
            </a:r>
            <a:r>
              <a:rPr lang="en-US" altLang="zh-CN">
                <a:latin typeface="+mn-ea"/>
                <a:cs typeface="+mn-ea"/>
                <a:sym typeface="+mn-ea"/>
              </a:rPr>
              <a:t>WebSocket</a:t>
            </a:r>
            <a:r>
              <a:rPr lang="zh-CN" altLang="en-US">
                <a:latin typeface="+mn-ea"/>
                <a:cs typeface="+mn-ea"/>
                <a:sym typeface="+mn-ea"/>
              </a:rPr>
              <a:t>向对方发送电话请求，待对方同意接通后，再进行</a:t>
            </a:r>
            <a:r>
              <a:rPr lang="en-US" altLang="zh-CN">
                <a:latin typeface="+mn-ea"/>
                <a:cs typeface="+mn-ea"/>
                <a:sym typeface="+mn-ea"/>
              </a:rPr>
              <a:t>SDP</a:t>
            </a:r>
            <a:r>
              <a:rPr lang="zh-CN" altLang="en-US">
                <a:latin typeface="+mn-ea"/>
                <a:cs typeface="+mn-ea"/>
                <a:sym typeface="+mn-ea"/>
              </a:rPr>
              <a:t>和</a:t>
            </a:r>
            <a:r>
              <a:rPr lang="en-US" altLang="zh-CN">
                <a:latin typeface="+mn-ea"/>
                <a:cs typeface="+mn-ea"/>
                <a:sym typeface="+mn-ea"/>
              </a:rPr>
              <a:t>ICE</a:t>
            </a:r>
            <a:r>
              <a:rPr lang="zh-CN" altLang="en-US">
                <a:latin typeface="+mn-ea"/>
                <a:cs typeface="+mn-ea"/>
                <a:sym typeface="+mn-ea"/>
              </a:rPr>
              <a:t>的交换，后续建立链接并传输媒体流，最终达到音视频通话的能力。</a:t>
            </a:r>
            <a:endParaRPr lang="zh-CN" altLang="en-US">
              <a:latin typeface="+mn-ea"/>
              <a:cs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此页面左图为普通消息、文件内容消息的发送界面展示，右图为音视频通话内容的</a:t>
            </a:r>
            <a:r>
              <a:rPr lang="zh-CN" altLang="en-US"/>
              <a:t>展示。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记下来我将从如下面四个方面对我的毕业设计工作内容进行简单的</a:t>
            </a:r>
            <a:r>
              <a:rPr lang="zh-CN" altLang="en-US"/>
              <a:t>介绍。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以上就是我毕业设计中的主要工作内容，恳请各位老师同学批评</a:t>
            </a:r>
            <a:r>
              <a:rPr lang="zh-CN" altLang="en-US"/>
              <a:t>指正。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首先是选题的背景和</a:t>
            </a:r>
            <a:r>
              <a:rPr lang="zh-CN" altLang="en-US"/>
              <a:t>意义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在当今高等教育领域，存在专业划分精细，致使学生的知识结构局限于本专业范畴的问题。为了解决以上问题，本文着手开展了基于</a:t>
            </a:r>
            <a:r>
              <a:rPr lang="en-US" altLang="zh-CN"/>
              <a:t> Web </a:t>
            </a:r>
            <a:r>
              <a:rPr lang="zh-CN" altLang="en-US"/>
              <a:t>的跨专业互助学习系统相关研究与设计工作。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本毕业设计理论意义一个是促进知识共享，通过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整合不同专业学生所掌握的知识以及学习资料，进行分享，让资源通过平台得到到广泛的传播。</a:t>
            </a:r>
            <a:r>
              <a:rPr lang="zh-CN" altLang="en-US"/>
              <a:t>其次是能帮助学生突破专业壁垒，助力学生构建多元全面的知识体系；此外在研究设计的过程中，通过实践学习，也能提升自己的代码能力，技术能力。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来到第二趴，需求分析以及技术</a:t>
            </a:r>
            <a:r>
              <a:rPr lang="zh-CN" altLang="en-US"/>
              <a:t>简介。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在毕业设计的过程中，我调研查略的相关的学习资料，并分析了部分在线学习平台的案例。最终敲定了如下四个核心模块</a:t>
            </a:r>
            <a:endParaRPr lang="en-US" altLang="zh-CN"/>
          </a:p>
          <a:p>
            <a:r>
              <a:rPr lang="en-US" altLang="zh-CN"/>
              <a:t>​</a:t>
            </a:r>
            <a:r>
              <a:rPr lang="zh-CN" altLang="en-US"/>
              <a:t>第一是</a:t>
            </a:r>
            <a:r>
              <a:rPr lang="zh-CN" altLang="en-US"/>
              <a:t>用户模块，负责用户的登录注册功能，通过邮箱验证码，实现用户注册，账密匹配实现登录。登录后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对不同用户类型，赋予不同的能力。</a:t>
            </a:r>
            <a:endParaRPr lang="en-US" altLang="zh-CN"/>
          </a:p>
          <a:p>
            <a:r>
              <a:rPr lang="en-US" altLang="zh-CN"/>
              <a:t>​</a:t>
            </a:r>
            <a:r>
              <a:rPr lang="zh-CN" altLang="en-US"/>
              <a:t>第二是内容发布模块，包含文章管理发布、互助帖子管理发布、文章浏览、点赞、收藏、评论、关键词检索等功能。发布的内容需要经过审核后方能被所有用户浏览。</a:t>
            </a:r>
            <a:endParaRPr lang="en-US" altLang="zh-CN"/>
          </a:p>
          <a:p>
            <a:r>
              <a:rPr lang="en-US" altLang="zh-CN"/>
              <a:t>​</a:t>
            </a:r>
            <a:r>
              <a:rPr lang="zh-CN" altLang="en-US"/>
              <a:t>第三是用户私聊功能，包含了普通消息（表情、文字）私聊、文件消息（图片、语音、文件）</a:t>
            </a:r>
            <a:r>
              <a:rPr lang="zh-CN" altLang="en-US"/>
              <a:t>私聊、音视频通话功能，帮助用户方便快捷的进行沟通，实现一对一的互助帮学能力。</a:t>
            </a:r>
            <a:endParaRPr lang="en-US" altLang="zh-CN"/>
          </a:p>
          <a:p>
            <a:r>
              <a:rPr lang="en-US" altLang="zh-CN"/>
              <a:t>​</a:t>
            </a:r>
            <a:r>
              <a:rPr lang="zh-CN" altLang="en-US"/>
              <a:t>最后是后台管理功能，负责管理平台内容，包括用户信息、文章信息、互助信息。同时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互助帖</a:t>
            </a:r>
            <a:r>
              <a:rPr lang="zh-CN" altLang="en-US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、文章内容的审核操作，均需在后台管理完成。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在技术选型上，结合自身的学习情况，最终选用了</a:t>
            </a:r>
            <a:r>
              <a:rPr lang="en-US" altLang="zh-CN"/>
              <a:t>Vue3+Gin</a:t>
            </a:r>
            <a:r>
              <a:rPr lang="zh-CN" altLang="en-US"/>
              <a:t>框架结合</a:t>
            </a:r>
            <a:r>
              <a:rPr lang="en-US" altLang="zh-CN"/>
              <a:t>MySQL</a:t>
            </a:r>
            <a:r>
              <a:rPr lang="zh-CN" altLang="en-US"/>
              <a:t>数据库完成整个系统的实现，同时在前端上使用</a:t>
            </a:r>
            <a:r>
              <a:rPr lang="en-US" altLang="zh-CN"/>
              <a:t>Vite</a:t>
            </a:r>
            <a:r>
              <a:rPr lang="zh-CN" altLang="en-US"/>
              <a:t>、</a:t>
            </a:r>
            <a:r>
              <a:rPr lang="en-US" altLang="zh-CN"/>
              <a:t>WangEditor</a:t>
            </a:r>
            <a:r>
              <a:rPr lang="zh-CN" altLang="en-US"/>
              <a:t>等库辅助前端开发，在服务端结合</a:t>
            </a:r>
            <a:r>
              <a:rPr lang="en-US" altLang="zh-CN"/>
              <a:t>WebSocket</a:t>
            </a:r>
            <a:r>
              <a:rPr lang="zh-CN" altLang="en-US"/>
              <a:t>和</a:t>
            </a:r>
            <a:r>
              <a:rPr lang="en-US" altLang="zh-CN"/>
              <a:t>protocol Buffer</a:t>
            </a:r>
            <a:r>
              <a:rPr lang="zh-CN" altLang="en-US"/>
              <a:t>协议，进行双向通信实现用户聊天功能，数据库方面添加了</a:t>
            </a:r>
            <a:r>
              <a:rPr lang="en-US" altLang="zh-CN"/>
              <a:t>Redis</a:t>
            </a:r>
            <a:r>
              <a:rPr lang="zh-CN" altLang="en-US"/>
              <a:t>用于缓存验证码等内容以提高系统整体性能。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下面我简单介绍其中的一些技术栈。</a:t>
            </a:r>
            <a:endParaRPr lang="en-US" altLang="zh-CN"/>
          </a:p>
          <a:p>
            <a:r>
              <a:rPr lang="en-US" altLang="zh-CN"/>
              <a:t>​</a:t>
            </a:r>
            <a:r>
              <a:rPr lang="zh-CN" altLang="en-US"/>
              <a:t>首先是</a:t>
            </a:r>
            <a:r>
              <a:rPr lang="en-US" altLang="zh-CN"/>
              <a:t>gin</a:t>
            </a:r>
            <a:r>
              <a:rPr lang="zh-CN" altLang="en-US"/>
              <a:t>框架，一个</a:t>
            </a:r>
            <a:r>
              <a:rPr lang="en-US" altLang="zh-CN"/>
              <a:t>go</a:t>
            </a:r>
            <a:r>
              <a:rPr lang="zh-CN" altLang="en-US"/>
              <a:t>语言编写的轻量级</a:t>
            </a:r>
            <a:r>
              <a:rPr lang="en-US" altLang="zh-CN"/>
              <a:t>Web</a:t>
            </a:r>
            <a:r>
              <a:rPr lang="zh-CN" altLang="en-US"/>
              <a:t>框架，提供了非常简明的</a:t>
            </a:r>
            <a:r>
              <a:rPr lang="en-US" altLang="zh-CN"/>
              <a:t>API</a:t>
            </a:r>
            <a:r>
              <a:rPr lang="zh-CN" altLang="en-US"/>
              <a:t>接口，创建一个</a:t>
            </a:r>
            <a:r>
              <a:rPr lang="en-US" altLang="zh-CN"/>
              <a:t>Web</a:t>
            </a:r>
            <a:r>
              <a:rPr lang="zh-CN" altLang="en-US"/>
              <a:t>服务器只需要几行代码，如右图所示。此外也有灵活性高，高性能的特点。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2.sv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0.xml"/><Relationship Id="rId10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2.sv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11.png"/><Relationship Id="rId34" Type="http://schemas.openxmlformats.org/officeDocument/2006/relationships/tags" Target="../tags/tag28.xml"/><Relationship Id="rId33" Type="http://schemas.openxmlformats.org/officeDocument/2006/relationships/tags" Target="../tags/tag27.xml"/><Relationship Id="rId32" Type="http://schemas.openxmlformats.org/officeDocument/2006/relationships/tags" Target="../tags/tag26.xml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image" Target="../media/image3.png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2.sv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2.sv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1" Type="http://schemas.openxmlformats.org/officeDocument/2006/relationships/notesSlide" Target="../notesSlides/notesSlide19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9" Type="http://schemas.openxmlformats.org/officeDocument/2006/relationships/image" Target="../media/image11.png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8.svg"/><Relationship Id="rId7" Type="http://schemas.openxmlformats.org/officeDocument/2006/relationships/image" Target="../media/image33.png"/><Relationship Id="rId6" Type="http://schemas.openxmlformats.org/officeDocument/2006/relationships/image" Target="../media/image6.svg"/><Relationship Id="rId5" Type="http://schemas.openxmlformats.org/officeDocument/2006/relationships/image" Target="../media/image32.png"/><Relationship Id="rId4" Type="http://schemas.openxmlformats.org/officeDocument/2006/relationships/image" Target="../media/image4.svg"/><Relationship Id="rId3" Type="http://schemas.openxmlformats.org/officeDocument/2006/relationships/image" Target="../media/image16.png"/><Relationship Id="rId2" Type="http://schemas.openxmlformats.org/officeDocument/2006/relationships/image" Target="../media/image2.sv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12" Type="http://schemas.openxmlformats.org/officeDocument/2006/relationships/image" Target="../media/image12.jpeg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4" Type="http://schemas.openxmlformats.org/officeDocument/2006/relationships/notesSlide" Target="../notesSlides/notesSlide7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image" Target="../media/image10.sv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image" Target="../media/image11.png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7745252" y="484231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9730021" y="647409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867410" y="6081395"/>
            <a:ext cx="4064000" cy="828040"/>
            <a:chOff x="0" y="0"/>
            <a:chExt cx="916223" cy="171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071880" y="6233160"/>
            <a:ext cx="379730" cy="407670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5075555" y="6088380"/>
            <a:ext cx="4279900" cy="833120"/>
            <a:chOff x="0" y="0"/>
            <a:chExt cx="916223" cy="1716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B739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34138" y="6286463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15096" y="3771877"/>
            <a:ext cx="12257734" cy="181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0"/>
              </a:lnSpc>
            </a:pPr>
            <a:r>
              <a:rPr lang="zh-CN" altLang="en-US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基于</a:t>
            </a:r>
            <a:r>
              <a:rPr lang="en-US" altLang="zh-CN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Web</a:t>
            </a:r>
            <a:r>
              <a:rPr lang="zh-CN" altLang="en-US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的跨专业</a:t>
            </a:r>
            <a:r>
              <a:rPr lang="zh-CN" altLang="en-US" sz="54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汉仪汉黑W" panose="00020600040101010101" charset="-122"/>
                <a:sym typeface="字由点字倔强黑" panose="00020600040101010101" charset="-122"/>
              </a:rPr>
              <a:t>互助学习系统</a:t>
            </a:r>
            <a:endParaRPr lang="zh-CN" altLang="en-US" sz="54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汉仪汉黑W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5275" y="1995805"/>
            <a:ext cx="15690215" cy="194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95"/>
              </a:lnSpc>
            </a:pPr>
            <a:r>
              <a:rPr lang="zh-CN" altLang="en-US" sz="10935">
                <a:solidFill>
                  <a:srgbClr val="5B739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毕业</a:t>
            </a:r>
            <a:r>
              <a:rPr lang="zh-CN" altLang="en-US" sz="10935">
                <a:solidFill>
                  <a:srgbClr val="5B7396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答辩</a:t>
            </a:r>
            <a:endParaRPr lang="zh-CN" altLang="en-US" sz="10935">
              <a:solidFill>
                <a:srgbClr val="5B7396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5391" y="8903124"/>
            <a:ext cx="424748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altLang="zh-CN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21</a:t>
            </a:r>
            <a:r>
              <a:rPr lang="zh-CN" altLang="en-US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级计算机科学与技术</a:t>
            </a:r>
            <a:r>
              <a:rPr lang="en-US" altLang="zh-CN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2</a:t>
            </a:r>
            <a:r>
              <a:rPr lang="zh-CN" altLang="en-US" sz="2000" spc="196">
                <a:solidFill>
                  <a:srgbClr val="5B7396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班</a:t>
            </a:r>
            <a:endParaRPr lang="zh-CN" altLang="en-US" sz="2000" spc="196">
              <a:solidFill>
                <a:srgbClr val="5B7396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89075" y="6297295"/>
            <a:ext cx="3414395" cy="39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32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答辩学生：</a:t>
            </a:r>
            <a:r>
              <a:rPr lang="zh-CN" altLang="en-US" sz="32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黄满</a:t>
            </a:r>
            <a:r>
              <a:rPr lang="zh-CN" altLang="en-US" sz="32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德</a:t>
            </a:r>
            <a:endParaRPr lang="zh-CN" altLang="en-US" sz="32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10250" y="6362700"/>
            <a:ext cx="3696335" cy="39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320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指导老师：</a:t>
            </a:r>
            <a:r>
              <a:rPr lang="zh-CN" altLang="en-US" sz="320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姚金</a:t>
            </a:r>
            <a:r>
              <a:rPr lang="zh-CN" altLang="en-US" sz="320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涛</a:t>
            </a:r>
            <a:endParaRPr lang="zh-CN" altLang="en-US" sz="3200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83168" y="-4844097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 flipV="1">
            <a:off x="-2985814" y="-889353"/>
            <a:ext cx="6234284" cy="2864817"/>
          </a:xfrm>
          <a:custGeom>
            <a:avLst/>
            <a:gdLst/>
            <a:ahLst/>
            <a:cxnLst/>
            <a:rect l="l" t="t" r="r" b="b"/>
            <a:pathLst>
              <a:path w="6234284" h="2864817">
                <a:moveTo>
                  <a:pt x="6234284" y="2864816"/>
                </a:moveTo>
                <a:lnTo>
                  <a:pt x="0" y="2864816"/>
                </a:lnTo>
                <a:lnTo>
                  <a:pt x="0" y="0"/>
                </a:lnTo>
                <a:lnTo>
                  <a:pt x="6234284" y="0"/>
                </a:lnTo>
                <a:lnTo>
                  <a:pt x="6234284" y="2864816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58484">
            <a:off x="11596700" y="6508618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79" y="0"/>
                </a:lnTo>
                <a:lnTo>
                  <a:pt x="13022179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428461" y="485905"/>
            <a:ext cx="4246406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700" spc="32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毕业答辩</a:t>
            </a:r>
            <a:endParaRPr lang="en-US" sz="1700" spc="32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330" y="1790700"/>
            <a:ext cx="6282055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6360"/>
              </a:lnSpc>
            </a:pPr>
            <a:r>
              <a:rPr lang="en-US" altLang="zh-CN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Protocol Buffer 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协议简介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+mj-ea"/>
              <a:sym typeface="字由点字倔强黑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97965" y="2852420"/>
            <a:ext cx="15292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protocol Buffer</a:t>
            </a:r>
            <a:r>
              <a:rPr lang="zh-CN" altLang="en-US" sz="2400" b="1">
                <a:latin typeface="+mn-ea"/>
                <a:cs typeface="+mn-ea"/>
              </a:rPr>
              <a:t>（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简称</a:t>
            </a:r>
            <a:r>
              <a:rPr lang="en-US" altLang="zh-CN" sz="2400" b="1">
                <a:latin typeface="+mn-ea"/>
                <a:cs typeface="+mn-ea"/>
                <a:sym typeface="+mn-ea"/>
              </a:rPr>
              <a:t>protobuf</a:t>
            </a:r>
            <a:r>
              <a:rPr lang="zh-CN" altLang="en-US" sz="2400" b="1">
                <a:latin typeface="+mn-ea"/>
                <a:cs typeface="+mn-ea"/>
              </a:rPr>
              <a:t>），用于序列化和反序列化结构化数据。主要旨在解决不同系统、不同编程语言之间的数据交换和存储问题，使得数据能够以一种高效、紧凑且易于扩展的方式进行传输和保存。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62800" y="4232275"/>
            <a:ext cx="99326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紧凑性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相较于</a:t>
            </a:r>
            <a:r>
              <a:rPr lang="en-US" altLang="zh-CN" sz="2400" b="1">
                <a:latin typeface="+mn-ea"/>
                <a:cs typeface="+mn-ea"/>
              </a:rPr>
              <a:t> XML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en-US" altLang="zh-CN" sz="2400" b="1">
                <a:latin typeface="+mn-ea"/>
                <a:cs typeface="+mn-ea"/>
              </a:rPr>
              <a:t>JSON </a:t>
            </a:r>
            <a:r>
              <a:rPr lang="zh-CN" altLang="en-US" sz="2400" b="1">
                <a:latin typeface="+mn-ea"/>
                <a:cs typeface="+mn-ea"/>
              </a:rPr>
              <a:t>等常见格式，它所占用的存储空间更小，在网络传输时能减少带宽占用，提高传输效率。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086600" y="6010275"/>
            <a:ext cx="101117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高效性</a:t>
            </a:r>
            <a:endParaRPr lang="zh-CN" altLang="en-US" sz="3200" b="1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序列化和反序列化速度较快，能快速地将数据结构转换为字节流（序列化）以及从字节流恢复成数据结构（反序列化）。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86600" y="7835900"/>
            <a:ext cx="100088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跨语言支持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支持多种编程语言，使用不同编程语言开发的系统之间，可以通过定义好的</a:t>
            </a:r>
            <a:r>
              <a:rPr lang="en-US" altLang="zh-CN" sz="2400" b="1">
                <a:latin typeface="+mn-ea"/>
                <a:cs typeface="+mn-ea"/>
              </a:rPr>
              <a:t> Protocol Buffers </a:t>
            </a:r>
            <a:r>
              <a:rPr lang="zh-CN" altLang="en-US" sz="2400" b="1">
                <a:latin typeface="+mn-ea"/>
                <a:cs typeface="+mn-ea"/>
              </a:rPr>
              <a:t>消息格式来轻松交换数据。</a:t>
            </a: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35" y="4548505"/>
            <a:ext cx="6565265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 altLang="zh-CN"/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330" y="1790700"/>
            <a:ext cx="6282055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6360"/>
              </a:lnSpc>
            </a:pPr>
            <a:r>
              <a:rPr lang="en-US" altLang="zh-CN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Formily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简介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+mj-ea"/>
              <a:sym typeface="字由点字倔强黑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0600" y="2799715"/>
            <a:ext cx="102508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Formily</a:t>
            </a:r>
            <a:r>
              <a:rPr lang="zh-CN" altLang="en-US" sz="2400" b="1">
                <a:latin typeface="+mn-ea"/>
                <a:cs typeface="+mn-ea"/>
              </a:rPr>
              <a:t>是阿里巴巴的一个前端表单解决方案，具有超高性能、支持</a:t>
            </a:r>
            <a:r>
              <a:rPr lang="en-US" altLang="zh-CN" sz="2400" b="1">
                <a:latin typeface="+mn-ea"/>
                <a:cs typeface="+mn-ea"/>
              </a:rPr>
              <a:t>JSON-Schema</a:t>
            </a:r>
            <a:r>
              <a:rPr lang="zh-CN" altLang="en-US" sz="2400" b="1">
                <a:latin typeface="+mn-ea"/>
                <a:cs typeface="+mn-ea"/>
              </a:rPr>
              <a:t>协议驱动渲染表单、开箱即用的特点，同时</a:t>
            </a:r>
            <a:r>
              <a:rPr lang="en-US" altLang="zh-CN" sz="2400" b="1">
                <a:latin typeface="+mn-ea"/>
                <a:cs typeface="+mn-ea"/>
              </a:rPr>
              <a:t>Formily</a:t>
            </a:r>
            <a:r>
              <a:rPr lang="zh-CN" altLang="en-US" sz="2400" b="1">
                <a:latin typeface="+mn-ea"/>
                <a:cs typeface="+mn-ea"/>
              </a:rPr>
              <a:t>支持</a:t>
            </a:r>
            <a:r>
              <a:rPr lang="en-US" altLang="zh-CN" sz="2400" b="1">
                <a:latin typeface="+mn-ea"/>
                <a:cs typeface="+mn-ea"/>
              </a:rPr>
              <a:t>TS</a:t>
            </a:r>
            <a:r>
              <a:rPr lang="zh-CN" altLang="en-US" sz="2400" b="1">
                <a:latin typeface="+mn-ea"/>
                <a:cs typeface="+mn-ea"/>
              </a:rPr>
              <a:t>的类型提示子在开发的时候可以获得</a:t>
            </a:r>
            <a:r>
              <a:rPr lang="zh-CN" altLang="en-US" sz="2400" b="1">
                <a:latin typeface="+mn-ea"/>
                <a:cs typeface="+mn-ea"/>
              </a:rPr>
              <a:t>只能提示。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0755" y="4768215"/>
            <a:ext cx="98348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协议驱动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通过对象中的</a:t>
            </a:r>
            <a:r>
              <a:rPr lang="en-US" altLang="zh-CN" sz="2400" b="1">
                <a:latin typeface="+mn-ea"/>
                <a:cs typeface="+mn-ea"/>
              </a:rPr>
              <a:t>type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en-US" altLang="zh-CN" sz="2400" b="1">
                <a:latin typeface="+mn-ea"/>
                <a:cs typeface="+mn-ea"/>
              </a:rPr>
              <a:t>x-component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en-US" altLang="zh-CN" sz="2400" b="1">
                <a:latin typeface="+mn-ea"/>
                <a:cs typeface="+mn-ea"/>
              </a:rPr>
              <a:t>x-validator</a:t>
            </a:r>
            <a:r>
              <a:rPr lang="zh-CN" altLang="en-US" sz="2400" b="1">
                <a:latin typeface="+mn-ea"/>
                <a:cs typeface="+mn-ea"/>
              </a:rPr>
              <a:t>字段就可以配置字段类型、组件（例如选择框、输入框）、校验函数等内容，最终实现表单的配置</a:t>
            </a:r>
            <a:r>
              <a:rPr lang="zh-CN" altLang="en-US" sz="2400" b="1">
                <a:latin typeface="+mn-ea"/>
                <a:cs typeface="+mn-ea"/>
              </a:rPr>
              <a:t>化。</a:t>
            </a: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20" y="4762500"/>
            <a:ext cx="614680" cy="6305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11000" y="266700"/>
            <a:ext cx="6059170" cy="9547860"/>
          </a:xfrm>
          <a:prstGeom prst="rect">
            <a:avLst/>
          </a:prstGeom>
          <a:solidFill>
            <a:srgbClr val="1F1F1F"/>
          </a:solidFill>
        </p:spPr>
        <p:txBody>
          <a:bodyPr>
            <a:noAutofit/>
          </a:bodyPr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const loginSchema =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type: 'object',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properties: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username: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type: 'string',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'x-decorator': 'FormItem',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'x-component': 'Input',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'x-component-props':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placeholder: '</a:t>
            </a:r>
            <a:r>
              <a:rPr lang="zh-CN" altLang="en-US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请输入手机号</a:t>
            </a: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/</a:t>
            </a:r>
            <a:r>
              <a:rPr lang="zh-CN" altLang="en-US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邮箱号</a:t>
            </a: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'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'x-validator':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required: true,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minLength: 4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},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password: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type: 'string',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'x-validator':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required: true,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minLength: 6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'x-decorator': 'FormItem',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'x-component': 'Password',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'x-component-props': {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  placeholder: '</a:t>
            </a:r>
            <a:r>
              <a:rPr lang="zh-CN" altLang="en-US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输入账号密码</a:t>
            </a: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'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 }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} </a:t>
            </a:r>
            <a:endParaRPr lang="en-US" altLang="zh-CN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314827370" name="图片 1" descr="图形用户界面, 网站&#10;&#10;AI 生成的内容可能不正确。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6515100"/>
            <a:ext cx="5167630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第三章节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6955" y="4687081"/>
            <a:ext cx="9234089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系统实现及</a:t>
            </a: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展示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2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altLang="zh-CN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System implementation and demonstration</a:t>
            </a:r>
            <a:endParaRPr lang="en-US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888365" y="1778635"/>
            <a:ext cx="360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注册</a:t>
            </a:r>
            <a:r>
              <a:rPr lang="zh-CN" altLang="en-US" sz="3200" b="1">
                <a:latin typeface="+mj-ea"/>
                <a:ea typeface="+mj-ea"/>
              </a:rPr>
              <a:t>模块</a:t>
            </a:r>
            <a:endParaRPr lang="zh-CN" altLang="en-US" sz="3200" b="1">
              <a:latin typeface="+mj-ea"/>
              <a:ea typeface="+mj-ea"/>
            </a:endParaRPr>
          </a:p>
        </p:txBody>
      </p:sp>
      <p:pic>
        <p:nvPicPr>
          <p:cNvPr id="1764251439" name="图片 1" descr="图示&#10;&#10;AI 生成的内容可能不正确。"/>
          <p:cNvPicPr>
            <a:picLocks noChangeAspect="1"/>
          </p:cNvPicPr>
          <p:nvPr/>
        </p:nvPicPr>
        <p:blipFill>
          <a:blip r:embed="rId8"/>
          <a:srcRect l="6499" r="2515"/>
          <a:stretch>
            <a:fillRect/>
          </a:stretch>
        </p:blipFill>
        <p:spPr>
          <a:xfrm>
            <a:off x="1371600" y="2379980"/>
            <a:ext cx="6650355" cy="7111365"/>
          </a:xfrm>
          <a:prstGeom prst="rect">
            <a:avLst/>
          </a:prstGeom>
        </p:spPr>
      </p:pic>
      <p:pic>
        <p:nvPicPr>
          <p:cNvPr id="646957311" name="图片 1" descr="图形用户界面, 网站&#10;&#10;AI 生成的内容可能不正确。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53400" y="2661920"/>
            <a:ext cx="9608820" cy="548513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8839200" y="119380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用户注册</a:t>
            </a:r>
            <a:endParaRPr lang="zh-CN" altLang="en-US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888365" y="1778635"/>
            <a:ext cx="360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内容发布</a:t>
            </a:r>
            <a:r>
              <a:rPr lang="zh-CN" altLang="en-US" sz="3200" b="1">
                <a:latin typeface="+mj-ea"/>
                <a:ea typeface="+mj-ea"/>
              </a:rPr>
              <a:t>模块</a:t>
            </a:r>
            <a:r>
              <a:rPr lang="zh-CN" altLang="en-US" sz="3200" b="1">
                <a:latin typeface="+mj-ea"/>
                <a:ea typeface="+mj-ea"/>
              </a:rPr>
              <a:t>实现</a:t>
            </a:r>
            <a:endParaRPr lang="zh-CN" altLang="en-US" sz="3200" b="1">
              <a:latin typeface="+mj-ea"/>
              <a:ea typeface="+mj-ea"/>
            </a:endParaRPr>
          </a:p>
        </p:txBody>
      </p:sp>
      <p:pic>
        <p:nvPicPr>
          <p:cNvPr id="946111303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1790700"/>
            <a:ext cx="10770870" cy="607568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040765" y="2604135"/>
            <a:ext cx="657923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内容发布模块包括了文章内容的发布和求助贴的发布，使用</a:t>
            </a:r>
            <a:r>
              <a:rPr lang="en-US" altLang="zh-CN" sz="2400"/>
              <a:t>WangEditor</a:t>
            </a:r>
            <a:r>
              <a:rPr lang="zh-CN" altLang="en-US" sz="2400"/>
              <a:t>在前端实现文章的编辑和浏览功能，在服务端，</a:t>
            </a:r>
            <a:r>
              <a:rPr lang="zh-CN" altLang="en-US" sz="2400"/>
              <a:t>我接入了</a:t>
            </a:r>
            <a:r>
              <a:rPr lang="en-US" altLang="zh-CN" sz="2400"/>
              <a:t>doubao-1.5-Pro </a:t>
            </a:r>
            <a:r>
              <a:rPr lang="zh-CN" altLang="en-US" sz="2400"/>
              <a:t>模型，将基本信息内容存储到数据库中后，开启协程对文章内容进行</a:t>
            </a:r>
            <a:r>
              <a:rPr lang="en-US" altLang="zh-CN" sz="2400"/>
              <a:t>AI</a:t>
            </a:r>
            <a:r>
              <a:rPr lang="zh-CN" altLang="en-US" sz="2400"/>
              <a:t>总结，总结成功后再将</a:t>
            </a:r>
            <a:r>
              <a:rPr lang="en-US" altLang="zh-CN" sz="2400"/>
              <a:t>AI</a:t>
            </a:r>
            <a:r>
              <a:rPr lang="zh-CN" altLang="en-US" sz="2400"/>
              <a:t>总结内容存储到数据库</a:t>
            </a:r>
            <a:r>
              <a:rPr lang="zh-CN" altLang="en-US" sz="2400"/>
              <a:t>中。</a:t>
            </a:r>
            <a:endParaRPr lang="zh-CN" altLang="en-US" sz="2400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在后台管理中通过审核后文章即可再首页中被</a:t>
            </a:r>
            <a:r>
              <a:rPr lang="zh-CN" altLang="en-US" sz="2400"/>
              <a:t>浏览。</a:t>
            </a:r>
            <a:endParaRPr lang="zh-CN" altLang="en-US" sz="2400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互助贴发布和文章发布类似，都需要经过审核方能被其他用户浏览</a:t>
            </a:r>
            <a:r>
              <a:rPr lang="zh-CN" altLang="en-US" sz="2400"/>
              <a:t>到。</a:t>
            </a:r>
            <a:endParaRPr lang="zh-CN" altLang="en-US" sz="2400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977768" name="图片 1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8"/>
          <a:srcRect r="3367" b="-1408"/>
          <a:stretch>
            <a:fillRect/>
          </a:stretch>
        </p:blipFill>
        <p:spPr>
          <a:xfrm>
            <a:off x="304800" y="1638300"/>
            <a:ext cx="9220200" cy="45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67430" y="6515100"/>
            <a:ext cx="124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文章</a:t>
            </a:r>
            <a:r>
              <a:rPr lang="zh-CN" altLang="en-US"/>
              <a:t>发布</a:t>
            </a:r>
            <a:endParaRPr lang="zh-CN" altLang="en-US"/>
          </a:p>
        </p:txBody>
      </p:sp>
      <p:pic>
        <p:nvPicPr>
          <p:cNvPr id="1675461062" name="图片 1" descr="图形用户界面, 应用程序, Teams&#10;&#10;AI 生成的内容可能不正确。"/>
          <p:cNvPicPr>
            <a:picLocks noChangeAspect="1"/>
          </p:cNvPicPr>
          <p:nvPr/>
        </p:nvPicPr>
        <p:blipFill>
          <a:blip r:embed="rId9"/>
          <a:srcRect l="22304" t="1625" r="21033"/>
          <a:stretch>
            <a:fillRect/>
          </a:stretch>
        </p:blipFill>
        <p:spPr>
          <a:xfrm>
            <a:off x="9601200" y="647700"/>
            <a:ext cx="8420100" cy="7228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20450" y="8191500"/>
            <a:ext cx="5181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文章</a:t>
            </a:r>
            <a:r>
              <a:rPr lang="zh-CN" altLang="en-US">
                <a:sym typeface="+mn-ea"/>
              </a:rPr>
              <a:t>浏览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733800" y="7048500"/>
            <a:ext cx="124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首页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8"/>
          <a:srcRect r="15415" b="106"/>
          <a:stretch>
            <a:fillRect/>
          </a:stretch>
        </p:blipFill>
        <p:spPr>
          <a:xfrm>
            <a:off x="457200" y="2042795"/>
            <a:ext cx="8763000" cy="477710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9"/>
          <a:stretch>
            <a:fillRect/>
          </a:stretch>
        </p:blipFill>
        <p:spPr>
          <a:xfrm>
            <a:off x="9372600" y="266700"/>
            <a:ext cx="8648700" cy="8724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56465" y="9182100"/>
            <a:ext cx="2680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互助</a:t>
            </a:r>
            <a:r>
              <a:rPr lang="zh-CN" altLang="en-US"/>
              <a:t>贴界面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888365" y="1778635"/>
            <a:ext cx="360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私聊模块</a:t>
            </a:r>
            <a:r>
              <a:rPr lang="zh-CN" altLang="en-US" sz="3200" b="1">
                <a:latin typeface="+mj-ea"/>
                <a:ea typeface="+mj-ea"/>
              </a:rPr>
              <a:t>实现</a:t>
            </a:r>
            <a:endParaRPr lang="zh-CN" altLang="en-US" sz="3200" b="1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4365" y="331533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8600" y="2679700"/>
            <a:ext cx="6134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普通文本消息</a:t>
            </a:r>
            <a:endParaRPr lang="zh-CN" altLang="en-US" sz="2400" b="1">
              <a:latin typeface="+mn-ea"/>
              <a:cs typeface="+mn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rcRect l="2712" t="2809" r="2712" b="3772"/>
          <a:stretch>
            <a:fillRect/>
          </a:stretch>
        </p:blipFill>
        <p:spPr>
          <a:xfrm>
            <a:off x="7696200" y="702310"/>
            <a:ext cx="10306685" cy="649224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9"/>
          <a:stretch>
            <a:fillRect/>
          </a:stretch>
        </p:blipFill>
        <p:spPr>
          <a:xfrm>
            <a:off x="611188" y="3315018"/>
            <a:ext cx="4048124" cy="12668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2400" y="4736465"/>
            <a:ext cx="6134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文件</a:t>
            </a:r>
            <a:r>
              <a:rPr lang="zh-CN" altLang="en-US" sz="2400" b="1">
                <a:latin typeface="+mn-ea"/>
                <a:cs typeface="+mn-ea"/>
              </a:rPr>
              <a:t>消息消息</a:t>
            </a:r>
            <a:endParaRPr lang="zh-CN" altLang="en-US" sz="2400" b="1">
              <a:latin typeface="+mn-ea"/>
              <a:cs typeface="+mn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rcRect l="47352"/>
          <a:stretch>
            <a:fillRect/>
          </a:stretch>
        </p:blipFill>
        <p:spPr>
          <a:xfrm>
            <a:off x="711200" y="5219383"/>
            <a:ext cx="6438900" cy="39341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56870" y="878832"/>
            <a:ext cx="837425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用户私聊模块</a:t>
            </a:r>
            <a:endParaRPr lang="en-US" sz="5300">
              <a:solidFill>
                <a:srgbClr val="100F0D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439881" name="图片 1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247900"/>
            <a:ext cx="7948930" cy="47796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917065" y="7201535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普通消息、文件消息内容发送</a:t>
            </a:r>
            <a:endParaRPr lang="zh-CN" altLang="en-US" sz="2400"/>
          </a:p>
        </p:txBody>
      </p:sp>
      <p:pic>
        <p:nvPicPr>
          <p:cNvPr id="1873982166" name="图片 1" descr="图形用户界面, 应用程序&#10;&#10;AI 生成的内容可能不正确。"/>
          <p:cNvPicPr>
            <a:picLocks noChangeAspect="1"/>
          </p:cNvPicPr>
          <p:nvPr/>
        </p:nvPicPr>
        <p:blipFill>
          <a:blip r:embed="rId9"/>
          <a:srcRect l="12919" t="1850" r="12151"/>
          <a:stretch>
            <a:fillRect/>
          </a:stretch>
        </p:blipFill>
        <p:spPr>
          <a:xfrm>
            <a:off x="9753600" y="2171700"/>
            <a:ext cx="7861300" cy="47948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0636250" y="7444105"/>
            <a:ext cx="609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音视频</a:t>
            </a:r>
            <a:r>
              <a:rPr lang="zh-CN" altLang="en-US" sz="2400"/>
              <a:t>通话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第四章节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6955" y="4687081"/>
            <a:ext cx="9234089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论文总结</a:t>
            </a: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和展望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Paper summary</a:t>
            </a:r>
            <a:endParaRPr lang="en-US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072056">
            <a:off x="-4765044" y="-772803"/>
            <a:ext cx="9530089" cy="4585031"/>
            <a:chOff x="0" y="0"/>
            <a:chExt cx="12706785" cy="6113375"/>
          </a:xfrm>
        </p:grpSpPr>
        <p:sp>
          <p:nvSpPr>
            <p:cNvPr id="3" name="Freeform 3"/>
            <p:cNvSpPr/>
            <p:nvPr/>
          </p:nvSpPr>
          <p:spPr>
            <a:xfrm rot="-158484">
              <a:off x="97120" y="220153"/>
              <a:ext cx="9656526" cy="4437427"/>
            </a:xfrm>
            <a:custGeom>
              <a:avLst/>
              <a:gdLst/>
              <a:ahLst/>
              <a:cxnLst/>
              <a:rect l="l" t="t" r="r" b="b"/>
              <a:pathLst>
                <a:path w="9656526" h="4437427">
                  <a:moveTo>
                    <a:pt x="0" y="0"/>
                  </a:moveTo>
                  <a:lnTo>
                    <a:pt x="9656526" y="0"/>
                  </a:lnTo>
                  <a:lnTo>
                    <a:pt x="9656526" y="4437427"/>
                  </a:lnTo>
                  <a:lnTo>
                    <a:pt x="0" y="443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58484">
              <a:off x="1568914" y="1430194"/>
              <a:ext cx="9656526" cy="4437427"/>
            </a:xfrm>
            <a:custGeom>
              <a:avLst/>
              <a:gdLst/>
              <a:ahLst/>
              <a:cxnLst/>
              <a:rect l="l" t="t" r="r" b="b"/>
              <a:pathLst>
                <a:path w="9656526" h="4437427">
                  <a:moveTo>
                    <a:pt x="0" y="0"/>
                  </a:moveTo>
                  <a:lnTo>
                    <a:pt x="9656527" y="0"/>
                  </a:lnTo>
                  <a:lnTo>
                    <a:pt x="9656527" y="4437426"/>
                  </a:lnTo>
                  <a:lnTo>
                    <a:pt x="0" y="4437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8484">
              <a:off x="2953139" y="1455795"/>
              <a:ext cx="9656526" cy="4437427"/>
            </a:xfrm>
            <a:custGeom>
              <a:avLst/>
              <a:gdLst/>
              <a:ahLst/>
              <a:cxnLst/>
              <a:rect l="l" t="t" r="r" b="b"/>
              <a:pathLst>
                <a:path w="9656526" h="4437427">
                  <a:moveTo>
                    <a:pt x="0" y="0"/>
                  </a:moveTo>
                  <a:lnTo>
                    <a:pt x="9656527" y="0"/>
                  </a:lnTo>
                  <a:lnTo>
                    <a:pt x="9656527" y="4437427"/>
                  </a:lnTo>
                  <a:lnTo>
                    <a:pt x="0" y="443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054736" y="876300"/>
            <a:ext cx="417852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5"/>
              </a:lnSpc>
            </a:pPr>
            <a:r>
              <a:rPr lang="en-US" sz="12790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目录</a:t>
            </a:r>
            <a:endParaRPr lang="en-US" sz="12790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7" name="Group 7"/>
          <p:cNvGrpSpPr/>
          <p:nvPr>
            <p:custDataLst>
              <p:tags r:id="rId7"/>
            </p:custDataLst>
          </p:nvPr>
        </p:nvGrpSpPr>
        <p:grpSpPr>
          <a:xfrm rot="0">
            <a:off x="2996838" y="4610100"/>
            <a:ext cx="5623387" cy="1370682"/>
            <a:chOff x="0" y="0"/>
            <a:chExt cx="1481057" cy="361003"/>
          </a:xfrm>
        </p:grpSpPr>
        <p:sp>
          <p:nvSpPr>
            <p:cNvPr id="8" name="Freeform 8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3744825" y="4790871"/>
            <a:ext cx="488226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选题的背景意义</a:t>
            </a:r>
            <a:endParaRPr 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0"/>
            </p:custDataLst>
          </p:nvPr>
        </p:nvSpPr>
        <p:spPr>
          <a:xfrm>
            <a:off x="3744825" y="5504737"/>
            <a:ext cx="4779843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Background significance of the topic</a:t>
            </a:r>
            <a:endParaRPr lang="en-US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12" name="Group 12"/>
          <p:cNvGrpSpPr/>
          <p:nvPr>
            <p:custDataLst>
              <p:tags r:id="rId11"/>
            </p:custDataLst>
          </p:nvPr>
        </p:nvGrpSpPr>
        <p:grpSpPr>
          <a:xfrm rot="0">
            <a:off x="2568467" y="4867071"/>
            <a:ext cx="856741" cy="856741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13"/>
            </p:custDataLst>
          </p:nvPr>
        </p:nvSpPr>
        <p:spPr>
          <a:xfrm>
            <a:off x="2526264" y="4953205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6" name="Group 16"/>
          <p:cNvGrpSpPr/>
          <p:nvPr>
            <p:custDataLst>
              <p:tags r:id="rId14"/>
            </p:custDataLst>
          </p:nvPr>
        </p:nvGrpSpPr>
        <p:grpSpPr>
          <a:xfrm rot="0">
            <a:off x="10131488" y="4610100"/>
            <a:ext cx="5623387" cy="1370682"/>
            <a:chOff x="0" y="0"/>
            <a:chExt cx="1481057" cy="361003"/>
          </a:xfrm>
        </p:grpSpPr>
        <p:sp>
          <p:nvSpPr>
            <p:cNvPr id="17" name="Freeform 17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9" name="TextBox 19"/>
          <p:cNvSpPr txBox="1"/>
          <p:nvPr>
            <p:custDataLst>
              <p:tags r:id="rId16"/>
            </p:custDataLst>
          </p:nvPr>
        </p:nvSpPr>
        <p:spPr>
          <a:xfrm>
            <a:off x="10698480" y="4791075"/>
            <a:ext cx="530034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需求分析和技术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选型</a:t>
            </a:r>
            <a:endParaRPr lang="zh-CN" alt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7"/>
            </p:custDataLst>
          </p:nvPr>
        </p:nvSpPr>
        <p:spPr>
          <a:xfrm>
            <a:off x="10879475" y="5504737"/>
            <a:ext cx="477984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altLang="zh-CN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Requirement analysis and technology selection</a:t>
            </a: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21" name="Group 21"/>
          <p:cNvGrpSpPr/>
          <p:nvPr>
            <p:custDataLst>
              <p:tags r:id="rId18"/>
            </p:custDataLst>
          </p:nvPr>
        </p:nvGrpSpPr>
        <p:grpSpPr>
          <a:xfrm rot="0">
            <a:off x="9703118" y="4867071"/>
            <a:ext cx="856741" cy="856741"/>
            <a:chOff x="0" y="0"/>
            <a:chExt cx="812800" cy="812800"/>
          </a:xfrm>
        </p:grpSpPr>
        <p:sp>
          <p:nvSpPr>
            <p:cNvPr id="22" name="Freeform 22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4" name="TextBox 24"/>
          <p:cNvSpPr txBox="1"/>
          <p:nvPr>
            <p:custDataLst>
              <p:tags r:id="rId20"/>
            </p:custDataLst>
          </p:nvPr>
        </p:nvSpPr>
        <p:spPr>
          <a:xfrm>
            <a:off x="9660915" y="4953205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5" name="Group 25"/>
          <p:cNvGrpSpPr/>
          <p:nvPr>
            <p:custDataLst>
              <p:tags r:id="rId21"/>
            </p:custDataLst>
          </p:nvPr>
        </p:nvGrpSpPr>
        <p:grpSpPr>
          <a:xfrm rot="0">
            <a:off x="3039040" y="6674594"/>
            <a:ext cx="5623387" cy="1370682"/>
            <a:chOff x="0" y="0"/>
            <a:chExt cx="1481057" cy="361003"/>
          </a:xfrm>
        </p:grpSpPr>
        <p:sp>
          <p:nvSpPr>
            <p:cNvPr id="26" name="Freeform 26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5"/>
                </a:lnSpc>
                <a:spcBef>
                  <a:spcPct val="0"/>
                </a:spcBef>
              </a:pPr>
            </a:p>
          </p:txBody>
        </p:sp>
      </p:grpSp>
      <p:sp>
        <p:nvSpPr>
          <p:cNvPr id="28" name="TextBox 28"/>
          <p:cNvSpPr txBox="1"/>
          <p:nvPr>
            <p:custDataLst>
              <p:tags r:id="rId23"/>
            </p:custDataLst>
          </p:nvPr>
        </p:nvSpPr>
        <p:spPr>
          <a:xfrm>
            <a:off x="3787028" y="6855365"/>
            <a:ext cx="4882260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系统实现及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展示</a:t>
            </a:r>
            <a:endParaRPr lang="zh-CN" alt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24"/>
            </p:custDataLst>
          </p:nvPr>
        </p:nvSpPr>
        <p:spPr>
          <a:xfrm>
            <a:off x="3787028" y="7569230"/>
            <a:ext cx="477984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altLang="zh-CN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System implementation and demonstration</a:t>
            </a: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30" name="Group 30"/>
          <p:cNvGrpSpPr/>
          <p:nvPr>
            <p:custDataLst>
              <p:tags r:id="rId25"/>
            </p:custDataLst>
          </p:nvPr>
        </p:nvGrpSpPr>
        <p:grpSpPr>
          <a:xfrm rot="0">
            <a:off x="2610670" y="6931565"/>
            <a:ext cx="856741" cy="856741"/>
            <a:chOff x="0" y="0"/>
            <a:chExt cx="812800" cy="812800"/>
          </a:xfrm>
        </p:grpSpPr>
        <p:sp>
          <p:nvSpPr>
            <p:cNvPr id="31" name="Freeform 31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3" name="TextBox 33"/>
          <p:cNvSpPr txBox="1"/>
          <p:nvPr>
            <p:custDataLst>
              <p:tags r:id="rId27"/>
            </p:custDataLst>
          </p:nvPr>
        </p:nvSpPr>
        <p:spPr>
          <a:xfrm>
            <a:off x="2568467" y="7017699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34" name="Group 34"/>
          <p:cNvGrpSpPr/>
          <p:nvPr>
            <p:custDataLst>
              <p:tags r:id="rId28"/>
            </p:custDataLst>
          </p:nvPr>
        </p:nvGrpSpPr>
        <p:grpSpPr>
          <a:xfrm rot="0">
            <a:off x="10131488" y="6674594"/>
            <a:ext cx="5623387" cy="1370682"/>
            <a:chOff x="0" y="0"/>
            <a:chExt cx="1481057" cy="361003"/>
          </a:xfrm>
        </p:grpSpPr>
        <p:sp>
          <p:nvSpPr>
            <p:cNvPr id="35" name="Freeform 35"/>
            <p:cNvSpPr/>
            <p:nvPr>
              <p:custDataLst>
                <p:tags r:id="rId29"/>
              </p:custDataLst>
            </p:nvPr>
          </p:nvSpPr>
          <p:spPr>
            <a:xfrm>
              <a:off x="0" y="0"/>
              <a:ext cx="1481056" cy="361003"/>
            </a:xfrm>
            <a:custGeom>
              <a:avLst/>
              <a:gdLst/>
              <a:ahLst/>
              <a:cxnLst/>
              <a:rect l="l" t="t" r="r" b="b"/>
              <a:pathLst>
                <a:path w="1481056" h="361003">
                  <a:moveTo>
                    <a:pt x="0" y="0"/>
                  </a:moveTo>
                  <a:lnTo>
                    <a:pt x="1481056" y="0"/>
                  </a:lnTo>
                  <a:lnTo>
                    <a:pt x="1481056" y="361003"/>
                  </a:lnTo>
                  <a:lnTo>
                    <a:pt x="0" y="361003"/>
                  </a:lnTo>
                  <a:close/>
                </a:path>
              </a:pathLst>
            </a:custGeom>
            <a:solidFill>
              <a:srgbClr val="CBDCDE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481057" cy="40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7" name="TextBox 37"/>
          <p:cNvSpPr txBox="1"/>
          <p:nvPr>
            <p:custDataLst>
              <p:tags r:id="rId30"/>
            </p:custDataLst>
          </p:nvPr>
        </p:nvSpPr>
        <p:spPr>
          <a:xfrm>
            <a:off x="10879475" y="6855365"/>
            <a:ext cx="4882260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论文总结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和</a:t>
            </a:r>
            <a:r>
              <a:rPr lang="zh-CN" altLang="en-US" sz="44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展望</a:t>
            </a:r>
            <a:endParaRPr lang="zh-CN" altLang="en-US" sz="44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31"/>
            </p:custDataLst>
          </p:nvPr>
        </p:nvSpPr>
        <p:spPr>
          <a:xfrm>
            <a:off x="10879475" y="7569230"/>
            <a:ext cx="4779843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altLang="zh-CN" sz="14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Summary and Prospect of the Thesis</a:t>
            </a: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endParaRPr lang="en-US" altLang="zh-CN" sz="14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39" name="Group 39"/>
          <p:cNvGrpSpPr/>
          <p:nvPr>
            <p:custDataLst>
              <p:tags r:id="rId32"/>
            </p:custDataLst>
          </p:nvPr>
        </p:nvGrpSpPr>
        <p:grpSpPr>
          <a:xfrm rot="0">
            <a:off x="9703118" y="6931565"/>
            <a:ext cx="856741" cy="856741"/>
            <a:chOff x="0" y="0"/>
            <a:chExt cx="812800" cy="812800"/>
          </a:xfrm>
        </p:grpSpPr>
        <p:sp>
          <p:nvSpPr>
            <p:cNvPr id="40" name="Freeform 40"/>
            <p:cNvSpPr/>
            <p:nvPr>
              <p:custDataLst>
                <p:tags r:id="rId3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2" name="TextBox 42"/>
          <p:cNvSpPr txBox="1"/>
          <p:nvPr>
            <p:custDataLst>
              <p:tags r:id="rId34"/>
            </p:custDataLst>
          </p:nvPr>
        </p:nvSpPr>
        <p:spPr>
          <a:xfrm>
            <a:off x="9660915" y="7017699"/>
            <a:ext cx="941146" cy="68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94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394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43" name="Freeform 43"/>
          <p:cNvSpPr/>
          <p:nvPr/>
        </p:nvSpPr>
        <p:spPr>
          <a:xfrm rot="-158484">
            <a:off x="14155846" y="8689507"/>
            <a:ext cx="4443567" cy="2041935"/>
          </a:xfrm>
          <a:custGeom>
            <a:avLst/>
            <a:gdLst/>
            <a:ahLst/>
            <a:cxnLst/>
            <a:rect l="l" t="t" r="r" b="b"/>
            <a:pathLst>
              <a:path w="4443567" h="2041935">
                <a:moveTo>
                  <a:pt x="0" y="0"/>
                </a:moveTo>
                <a:lnTo>
                  <a:pt x="4443566" y="0"/>
                </a:lnTo>
                <a:lnTo>
                  <a:pt x="4443566" y="2041936"/>
                </a:lnTo>
                <a:lnTo>
                  <a:pt x="0" y="20419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-158484">
            <a:off x="14833110" y="9246322"/>
            <a:ext cx="4443567" cy="2041935"/>
          </a:xfrm>
          <a:custGeom>
            <a:avLst/>
            <a:gdLst/>
            <a:ahLst/>
            <a:cxnLst/>
            <a:rect l="l" t="t" r="r" b="b"/>
            <a:pathLst>
              <a:path w="4443567" h="2041935">
                <a:moveTo>
                  <a:pt x="0" y="0"/>
                </a:moveTo>
                <a:lnTo>
                  <a:pt x="4443566" y="0"/>
                </a:lnTo>
                <a:lnTo>
                  <a:pt x="4443566" y="2041935"/>
                </a:lnTo>
                <a:lnTo>
                  <a:pt x="0" y="2041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-158484">
            <a:off x="15470077" y="9258103"/>
            <a:ext cx="4443567" cy="2041935"/>
          </a:xfrm>
          <a:custGeom>
            <a:avLst/>
            <a:gdLst/>
            <a:ahLst/>
            <a:cxnLst/>
            <a:rect l="l" t="t" r="r" b="b"/>
            <a:pathLst>
              <a:path w="4443567" h="2041935">
                <a:moveTo>
                  <a:pt x="0" y="0"/>
                </a:moveTo>
                <a:lnTo>
                  <a:pt x="4443567" y="0"/>
                </a:lnTo>
                <a:lnTo>
                  <a:pt x="4443567" y="2041935"/>
                </a:lnTo>
                <a:lnTo>
                  <a:pt x="0" y="2041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56870" y="878832"/>
            <a:ext cx="837425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论文总结</a:t>
            </a:r>
            <a:r>
              <a:rPr lang="zh-CN" altLang="en-US" sz="5300">
                <a:solidFill>
                  <a:srgbClr val="100F0D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和展望</a:t>
            </a:r>
            <a:endParaRPr lang="zh-CN" altLang="en-US" sz="5300">
              <a:solidFill>
                <a:srgbClr val="100F0D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9" name="Group 9"/>
          <p:cNvGrpSpPr/>
          <p:nvPr>
            <p:custDataLst>
              <p:tags r:id="rId7"/>
            </p:custDataLst>
          </p:nvPr>
        </p:nvGrpSpPr>
        <p:grpSpPr>
          <a:xfrm rot="-10800000">
            <a:off x="2032635" y="4015105"/>
            <a:ext cx="6129655" cy="5232400"/>
            <a:chOff x="0" y="0"/>
            <a:chExt cx="1285346" cy="948276"/>
          </a:xfrm>
        </p:grpSpPr>
        <p:sp>
          <p:nvSpPr>
            <p:cNvPr id="10" name="Freeform 10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85346" cy="948276"/>
            </a:xfrm>
            <a:custGeom>
              <a:avLst/>
              <a:gdLst/>
              <a:ahLst/>
              <a:cxnLst/>
              <a:rect l="l" t="t" r="r" b="b"/>
              <a:pathLst>
                <a:path w="1285346" h="948276">
                  <a:moveTo>
                    <a:pt x="26523" y="0"/>
                  </a:moveTo>
                  <a:lnTo>
                    <a:pt x="1258823" y="0"/>
                  </a:lnTo>
                  <a:cubicBezTo>
                    <a:pt x="1265857" y="0"/>
                    <a:pt x="1272603" y="2794"/>
                    <a:pt x="1277577" y="7768"/>
                  </a:cubicBezTo>
                  <a:cubicBezTo>
                    <a:pt x="1282552" y="12743"/>
                    <a:pt x="1285346" y="19489"/>
                    <a:pt x="1285346" y="26523"/>
                  </a:cubicBezTo>
                  <a:lnTo>
                    <a:pt x="1285346" y="921753"/>
                  </a:lnTo>
                  <a:cubicBezTo>
                    <a:pt x="1285346" y="928787"/>
                    <a:pt x="1282552" y="935534"/>
                    <a:pt x="1277577" y="940508"/>
                  </a:cubicBezTo>
                  <a:cubicBezTo>
                    <a:pt x="1272603" y="945482"/>
                    <a:pt x="1265857" y="948276"/>
                    <a:pt x="1258823" y="948276"/>
                  </a:cubicBezTo>
                  <a:lnTo>
                    <a:pt x="26523" y="948276"/>
                  </a:lnTo>
                  <a:cubicBezTo>
                    <a:pt x="19489" y="948276"/>
                    <a:pt x="12743" y="945482"/>
                    <a:pt x="7768" y="940508"/>
                  </a:cubicBezTo>
                  <a:cubicBezTo>
                    <a:pt x="2794" y="935534"/>
                    <a:pt x="0" y="928787"/>
                    <a:pt x="0" y="921753"/>
                  </a:cubicBezTo>
                  <a:lnTo>
                    <a:pt x="0" y="26523"/>
                  </a:lnTo>
                  <a:cubicBezTo>
                    <a:pt x="0" y="19489"/>
                    <a:pt x="2794" y="12743"/>
                    <a:pt x="7768" y="7768"/>
                  </a:cubicBezTo>
                  <a:cubicBezTo>
                    <a:pt x="12743" y="2794"/>
                    <a:pt x="19489" y="0"/>
                    <a:pt x="26523" y="0"/>
                  </a:cubicBezTo>
                  <a:close/>
                </a:path>
              </a:pathLst>
            </a:custGeom>
            <a:solidFill>
              <a:srgbClr val="CBDCDE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>
              <p:custDataLst>
                <p:tags r:id="rId9"/>
              </p:custDataLst>
            </p:nvPr>
          </p:nvSpPr>
          <p:spPr>
            <a:xfrm rot="10800000">
              <a:off x="0" y="-47625"/>
              <a:ext cx="1285346" cy="995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indent="609600" algn="l" fontAlgn="auto">
                <a:lnSpc>
                  <a:spcPct val="150000"/>
                </a:lnSpc>
                <a:spcBef>
                  <a:spcPct val="0"/>
                </a:spcBef>
                <a:extLst>
                  <a:ext uri="{35155182-B16C-46BC-9424-99874614C6A1}">
                    <wpsdc:indentchars xmlns:wpsdc="http://www.wps.cn/officeDocument/2017/drawingmlCustomData" val="200" checksum="4158780845"/>
                  </a:ext>
                </a:extLst>
              </a:pPr>
              <a:r>
                <a:rPr lang="zh-CN" sz="2400"/>
                <a:t>本系统</a:t>
              </a:r>
              <a:r>
                <a:rPr lang="zh-CN" altLang="en-US" sz="2400"/>
                <a:t>聚焦于高等教育专业划分细致导致学生知识局限的问题，基于</a:t>
              </a:r>
              <a:r>
                <a:rPr lang="en-US" altLang="zh-CN" sz="2400"/>
                <a:t>Vue3</a:t>
              </a:r>
              <a:r>
                <a:rPr lang="zh-CN" altLang="en-US" sz="2400"/>
                <a:t>、</a:t>
              </a:r>
              <a:r>
                <a:rPr lang="en-US" altLang="zh-CN" sz="2400"/>
                <a:t>Gin</a:t>
              </a:r>
              <a:r>
                <a:rPr lang="zh-CN" altLang="en-US" sz="2400"/>
                <a:t>框架开发了一个学习互助系统、功能上实现了注册登录、文章分享、互助信息分享、点赞、评论、收藏、私聊、文件分享等基本功能。</a:t>
              </a:r>
              <a:r>
                <a:rPr lang="zh-CN" altLang="en-US" sz="2400"/>
                <a:t>在助力学生构建多元全面的知识体系的同时也提高了自己的编码</a:t>
              </a:r>
              <a:r>
                <a:rPr lang="zh-CN" altLang="en-US" sz="2400"/>
                <a:t>能力。</a:t>
              </a:r>
              <a:endParaRPr lang="zh-CN" altLang="en-US" sz="2400"/>
            </a:p>
          </p:txBody>
        </p:sp>
      </p:grpSp>
      <p:grpSp>
        <p:nvGrpSpPr>
          <p:cNvPr id="12" name="Group 12"/>
          <p:cNvGrpSpPr/>
          <p:nvPr>
            <p:custDataLst>
              <p:tags r:id="rId10"/>
            </p:custDataLst>
          </p:nvPr>
        </p:nvGrpSpPr>
        <p:grpSpPr>
          <a:xfrm rot="-10800000">
            <a:off x="2032883" y="3113933"/>
            <a:ext cx="6129713" cy="676706"/>
            <a:chOff x="0" y="0"/>
            <a:chExt cx="1285346" cy="141899"/>
          </a:xfrm>
        </p:grpSpPr>
        <p:sp>
          <p:nvSpPr>
            <p:cNvPr id="13" name="Freeform 1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85346" cy="141899"/>
            </a:xfrm>
            <a:custGeom>
              <a:avLst/>
              <a:gdLst/>
              <a:ahLst/>
              <a:cxnLst/>
              <a:rect l="l" t="t" r="r" b="b"/>
              <a:pathLst>
                <a:path w="1285346" h="141899">
                  <a:moveTo>
                    <a:pt x="16419" y="0"/>
                  </a:moveTo>
                  <a:lnTo>
                    <a:pt x="1268927" y="0"/>
                  </a:lnTo>
                  <a:cubicBezTo>
                    <a:pt x="1273281" y="0"/>
                    <a:pt x="1277458" y="1730"/>
                    <a:pt x="1280537" y="4809"/>
                  </a:cubicBezTo>
                  <a:cubicBezTo>
                    <a:pt x="1283616" y="7888"/>
                    <a:pt x="1285346" y="12065"/>
                    <a:pt x="1285346" y="16419"/>
                  </a:cubicBezTo>
                  <a:lnTo>
                    <a:pt x="1285346" y="125480"/>
                  </a:lnTo>
                  <a:cubicBezTo>
                    <a:pt x="1285346" y="129835"/>
                    <a:pt x="1283616" y="134011"/>
                    <a:pt x="1280537" y="137090"/>
                  </a:cubicBezTo>
                  <a:cubicBezTo>
                    <a:pt x="1277458" y="140169"/>
                    <a:pt x="1273281" y="141899"/>
                    <a:pt x="1268927" y="141899"/>
                  </a:cubicBezTo>
                  <a:lnTo>
                    <a:pt x="16419" y="141899"/>
                  </a:lnTo>
                  <a:cubicBezTo>
                    <a:pt x="12065" y="141899"/>
                    <a:pt x="7888" y="140169"/>
                    <a:pt x="4809" y="137090"/>
                  </a:cubicBezTo>
                  <a:cubicBezTo>
                    <a:pt x="1730" y="134011"/>
                    <a:pt x="0" y="129835"/>
                    <a:pt x="0" y="125480"/>
                  </a:cubicBezTo>
                  <a:lnTo>
                    <a:pt x="0" y="16419"/>
                  </a:lnTo>
                  <a:cubicBezTo>
                    <a:pt x="0" y="12065"/>
                    <a:pt x="1730" y="7888"/>
                    <a:pt x="4809" y="4809"/>
                  </a:cubicBezTo>
                  <a:cubicBezTo>
                    <a:pt x="7888" y="1730"/>
                    <a:pt x="12065" y="0"/>
                    <a:pt x="16419" y="0"/>
                  </a:cubicBez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85346" cy="189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15" name="Group 15"/>
          <p:cNvGrpSpPr/>
          <p:nvPr>
            <p:custDataLst>
              <p:tags r:id="rId12"/>
            </p:custDataLst>
          </p:nvPr>
        </p:nvGrpSpPr>
        <p:grpSpPr>
          <a:xfrm rot="-10800000">
            <a:off x="10125710" y="4015105"/>
            <a:ext cx="6129655" cy="5232400"/>
            <a:chOff x="0" y="0"/>
            <a:chExt cx="1285346" cy="948276"/>
          </a:xfrm>
        </p:grpSpPr>
        <p:sp>
          <p:nvSpPr>
            <p:cNvPr id="16" name="Freeform 16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85346" cy="948276"/>
            </a:xfrm>
            <a:custGeom>
              <a:avLst/>
              <a:gdLst/>
              <a:ahLst/>
              <a:cxnLst/>
              <a:rect l="l" t="t" r="r" b="b"/>
              <a:pathLst>
                <a:path w="1285346" h="948276">
                  <a:moveTo>
                    <a:pt x="26523" y="0"/>
                  </a:moveTo>
                  <a:lnTo>
                    <a:pt x="1258823" y="0"/>
                  </a:lnTo>
                  <a:cubicBezTo>
                    <a:pt x="1265857" y="0"/>
                    <a:pt x="1272603" y="2794"/>
                    <a:pt x="1277577" y="7768"/>
                  </a:cubicBezTo>
                  <a:cubicBezTo>
                    <a:pt x="1282552" y="12743"/>
                    <a:pt x="1285346" y="19489"/>
                    <a:pt x="1285346" y="26523"/>
                  </a:cubicBezTo>
                  <a:lnTo>
                    <a:pt x="1285346" y="921753"/>
                  </a:lnTo>
                  <a:cubicBezTo>
                    <a:pt x="1285346" y="928787"/>
                    <a:pt x="1282552" y="935534"/>
                    <a:pt x="1277577" y="940508"/>
                  </a:cubicBezTo>
                  <a:cubicBezTo>
                    <a:pt x="1272603" y="945482"/>
                    <a:pt x="1265857" y="948276"/>
                    <a:pt x="1258823" y="948276"/>
                  </a:cubicBezTo>
                  <a:lnTo>
                    <a:pt x="26523" y="948276"/>
                  </a:lnTo>
                  <a:cubicBezTo>
                    <a:pt x="19489" y="948276"/>
                    <a:pt x="12743" y="945482"/>
                    <a:pt x="7768" y="940508"/>
                  </a:cubicBezTo>
                  <a:cubicBezTo>
                    <a:pt x="2794" y="935534"/>
                    <a:pt x="0" y="928787"/>
                    <a:pt x="0" y="921753"/>
                  </a:cubicBezTo>
                  <a:lnTo>
                    <a:pt x="0" y="26523"/>
                  </a:lnTo>
                  <a:cubicBezTo>
                    <a:pt x="0" y="19489"/>
                    <a:pt x="2794" y="12743"/>
                    <a:pt x="7768" y="7768"/>
                  </a:cubicBezTo>
                  <a:cubicBezTo>
                    <a:pt x="12743" y="2794"/>
                    <a:pt x="19489" y="0"/>
                    <a:pt x="26523" y="0"/>
                  </a:cubicBezTo>
                  <a:close/>
                </a:path>
              </a:pathLst>
            </a:custGeom>
            <a:solidFill>
              <a:srgbClr val="B3C2D8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>
              <p:custDataLst>
                <p:tags r:id="rId14"/>
              </p:custDataLst>
            </p:nvPr>
          </p:nvSpPr>
          <p:spPr>
            <a:xfrm rot="10800000">
              <a:off x="0" y="-47625"/>
              <a:ext cx="1285346" cy="995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indent="609600" algn="l" fontAlgn="auto">
                <a:lnSpc>
                  <a:spcPct val="150000"/>
                </a:lnSpc>
                <a:spcBef>
                  <a:spcPct val="0"/>
                </a:spcBef>
                <a:extLst>
                  <a:ext uri="{35155182-B16C-46BC-9424-99874614C6A1}">
                    <wpsdc:indentchars xmlns:wpsdc="http://www.wps.cn/officeDocument/2017/drawingmlCustomData" val="200" checksum="4158780845"/>
                  </a:ext>
                </a:extLst>
              </a:pPr>
              <a:r>
                <a:rPr lang="zh-CN" altLang="en-US" sz="2400"/>
                <a:t>在功能性方面，可以进一步丰富学习资源类型，提供更多学习能力，例如互动学习，</a:t>
              </a:r>
              <a:r>
                <a:rPr lang="en-US" altLang="zh-CN" sz="2400"/>
                <a:t>AI</a:t>
              </a:r>
              <a:r>
                <a:rPr lang="zh-CN" altLang="en-US" sz="2400"/>
                <a:t>总结问答，</a:t>
              </a:r>
              <a:r>
                <a:rPr lang="zh-CN" altLang="en-US" sz="2400">
                  <a:sym typeface="+mn-ea"/>
                </a:rPr>
                <a:t>直播功能，实现线上的一对多教学功能。</a:t>
              </a:r>
              <a:endParaRPr lang="zh-CN" altLang="en-US" sz="2400">
                <a:sym typeface="+mn-ea"/>
              </a:endParaRPr>
            </a:p>
            <a:p>
              <a:pPr lvl="0" indent="609600" algn="l" fontAlgn="auto">
                <a:lnSpc>
                  <a:spcPct val="150000"/>
                </a:lnSpc>
                <a:spcBef>
                  <a:spcPct val="0"/>
                </a:spcBef>
                <a:extLst>
                  <a:ext uri="{35155182-B16C-46BC-9424-99874614C6A1}">
                    <wpsdc:indentchars xmlns:wpsdc="http://www.wps.cn/officeDocument/2017/drawingmlCustomData" val="200" checksum="4158780845"/>
                  </a:ext>
                </a:extLst>
              </a:pPr>
              <a:r>
                <a:rPr lang="zh-CN" altLang="en-US" sz="2400"/>
                <a:t>在平台技术</a:t>
              </a:r>
              <a:r>
                <a:rPr lang="zh-CN" altLang="en-US" sz="2400"/>
                <a:t>方面，对系统进行性能测试和优化，采用负载均衡、分布式存储等技术，确保系统稳定运行，提高并发处理能力，拓展性上，也以开发移动端应用，实现跨平台使用。</a:t>
              </a:r>
              <a:endParaRPr lang="zh-CN" altLang="en-US" sz="2400"/>
            </a:p>
          </p:txBody>
        </p:sp>
      </p:grpSp>
      <p:grpSp>
        <p:nvGrpSpPr>
          <p:cNvPr id="18" name="Group 18"/>
          <p:cNvGrpSpPr/>
          <p:nvPr>
            <p:custDataLst>
              <p:tags r:id="rId15"/>
            </p:custDataLst>
          </p:nvPr>
        </p:nvGrpSpPr>
        <p:grpSpPr>
          <a:xfrm rot="-10800000">
            <a:off x="10125404" y="3113933"/>
            <a:ext cx="6129713" cy="676706"/>
            <a:chOff x="0" y="0"/>
            <a:chExt cx="1285346" cy="141899"/>
          </a:xfrm>
        </p:grpSpPr>
        <p:sp>
          <p:nvSpPr>
            <p:cNvPr id="19" name="Freeform 19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85346" cy="141899"/>
            </a:xfrm>
            <a:custGeom>
              <a:avLst/>
              <a:gdLst/>
              <a:ahLst/>
              <a:cxnLst/>
              <a:rect l="l" t="t" r="r" b="b"/>
              <a:pathLst>
                <a:path w="1285346" h="141899">
                  <a:moveTo>
                    <a:pt x="16419" y="0"/>
                  </a:moveTo>
                  <a:lnTo>
                    <a:pt x="1268927" y="0"/>
                  </a:lnTo>
                  <a:cubicBezTo>
                    <a:pt x="1273281" y="0"/>
                    <a:pt x="1277458" y="1730"/>
                    <a:pt x="1280537" y="4809"/>
                  </a:cubicBezTo>
                  <a:cubicBezTo>
                    <a:pt x="1283616" y="7888"/>
                    <a:pt x="1285346" y="12065"/>
                    <a:pt x="1285346" y="16419"/>
                  </a:cubicBezTo>
                  <a:lnTo>
                    <a:pt x="1285346" y="125480"/>
                  </a:lnTo>
                  <a:cubicBezTo>
                    <a:pt x="1285346" y="129835"/>
                    <a:pt x="1283616" y="134011"/>
                    <a:pt x="1280537" y="137090"/>
                  </a:cubicBezTo>
                  <a:cubicBezTo>
                    <a:pt x="1277458" y="140169"/>
                    <a:pt x="1273281" y="141899"/>
                    <a:pt x="1268927" y="141899"/>
                  </a:cubicBezTo>
                  <a:lnTo>
                    <a:pt x="16419" y="141899"/>
                  </a:lnTo>
                  <a:cubicBezTo>
                    <a:pt x="12065" y="141899"/>
                    <a:pt x="7888" y="140169"/>
                    <a:pt x="4809" y="137090"/>
                  </a:cubicBezTo>
                  <a:cubicBezTo>
                    <a:pt x="1730" y="134011"/>
                    <a:pt x="0" y="129835"/>
                    <a:pt x="0" y="125480"/>
                  </a:cubicBezTo>
                  <a:lnTo>
                    <a:pt x="0" y="16419"/>
                  </a:lnTo>
                  <a:cubicBezTo>
                    <a:pt x="0" y="12065"/>
                    <a:pt x="1730" y="7888"/>
                    <a:pt x="4809" y="4809"/>
                  </a:cubicBezTo>
                  <a:cubicBezTo>
                    <a:pt x="7888" y="1730"/>
                    <a:pt x="12065" y="0"/>
                    <a:pt x="16419" y="0"/>
                  </a:cubicBezTo>
                  <a:close/>
                </a:path>
              </a:pathLst>
            </a:custGeom>
            <a:solidFill>
              <a:srgbClr val="5B7396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85346" cy="189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5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>
            <p:custDataLst>
              <p:tags r:id="rId17"/>
            </p:custDataLst>
          </p:nvPr>
        </p:nvSpPr>
        <p:spPr>
          <a:xfrm>
            <a:off x="3467937" y="3125769"/>
            <a:ext cx="3259605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总结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18"/>
            </p:custDataLst>
          </p:nvPr>
        </p:nvSpPr>
        <p:spPr>
          <a:xfrm>
            <a:off x="11560458" y="3125769"/>
            <a:ext cx="3259605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展望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7745252" y="484231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9730021" y="647409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565391" y="6519718"/>
            <a:ext cx="3366158" cy="630807"/>
            <a:chOff x="0" y="0"/>
            <a:chExt cx="916223" cy="171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880431" y="6631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5162608" y="6519718"/>
            <a:ext cx="3366158" cy="630807"/>
            <a:chOff x="0" y="0"/>
            <a:chExt cx="916223" cy="1716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6223" cy="171697"/>
            </a:xfrm>
            <a:custGeom>
              <a:avLst/>
              <a:gdLst/>
              <a:ahLst/>
              <a:cxnLst/>
              <a:rect l="l" t="t" r="r" b="b"/>
              <a:pathLst>
                <a:path w="916223" h="171697">
                  <a:moveTo>
                    <a:pt x="85849" y="0"/>
                  </a:moveTo>
                  <a:lnTo>
                    <a:pt x="830375" y="0"/>
                  </a:lnTo>
                  <a:cubicBezTo>
                    <a:pt x="853143" y="0"/>
                    <a:pt x="874979" y="9045"/>
                    <a:pt x="891079" y="25144"/>
                  </a:cubicBezTo>
                  <a:cubicBezTo>
                    <a:pt x="907178" y="41244"/>
                    <a:pt x="916223" y="63080"/>
                    <a:pt x="916223" y="85849"/>
                  </a:cubicBezTo>
                  <a:lnTo>
                    <a:pt x="916223" y="85849"/>
                  </a:lnTo>
                  <a:cubicBezTo>
                    <a:pt x="916223" y="133261"/>
                    <a:pt x="877787" y="171697"/>
                    <a:pt x="830375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B739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16223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477648" y="6631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65391" y="3681072"/>
            <a:ext cx="13986273" cy="172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70"/>
              </a:lnSpc>
            </a:pPr>
            <a:r>
              <a:rPr lang="en-US" sz="10195">
                <a:solidFill>
                  <a:srgbClr val="1E1E1E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恳请各位老师批评指正</a:t>
            </a:r>
            <a:endParaRPr lang="en-US" sz="10195">
              <a:solidFill>
                <a:srgbClr val="1E1E1E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5391" y="2147615"/>
            <a:ext cx="6423473" cy="169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30"/>
              </a:lnSpc>
            </a:pPr>
            <a:r>
              <a:rPr lang="en-US" sz="8295" b="1">
                <a:solidFill>
                  <a:srgbClr val="5B7396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Thank you</a:t>
            </a:r>
            <a:endParaRPr lang="en-US" sz="8295" b="1">
              <a:solidFill>
                <a:srgbClr val="5B7396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73841" y="6619357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答辩学生：</a:t>
            </a:r>
            <a:r>
              <a:rPr lang="zh-CN" altLang="en-US" sz="222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黄满</a:t>
            </a:r>
            <a:r>
              <a:rPr lang="zh-CN" altLang="en-US" sz="222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德</a:t>
            </a:r>
            <a:endParaRPr lang="zh-CN" altLang="en-US" sz="222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71059" y="6619357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指导老师：</a:t>
            </a:r>
            <a:r>
              <a:rPr lang="zh-CN" altLang="en-US" sz="2220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姚金涛</a:t>
            </a:r>
            <a:endParaRPr lang="en-US" sz="2220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183168" y="-4844097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flipH="1" flipV="1">
            <a:off x="-2985814" y="-889353"/>
            <a:ext cx="6234284" cy="2864817"/>
          </a:xfrm>
          <a:custGeom>
            <a:avLst/>
            <a:gdLst/>
            <a:ahLst/>
            <a:cxnLst/>
            <a:rect l="l" t="t" r="r" b="b"/>
            <a:pathLst>
              <a:path w="6234284" h="2864817">
                <a:moveTo>
                  <a:pt x="6234284" y="2864816"/>
                </a:moveTo>
                <a:lnTo>
                  <a:pt x="0" y="2864816"/>
                </a:lnTo>
                <a:lnTo>
                  <a:pt x="0" y="0"/>
                </a:lnTo>
                <a:lnTo>
                  <a:pt x="6234284" y="0"/>
                </a:lnTo>
                <a:lnTo>
                  <a:pt x="6234284" y="2864816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58484">
            <a:off x="11596700" y="6508618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79" y="0"/>
                </a:lnTo>
                <a:lnTo>
                  <a:pt x="13022179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428461" y="485905"/>
            <a:ext cx="4246406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700" spc="32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毕业答辩</a:t>
            </a:r>
            <a:endParaRPr lang="en-US" sz="1700" spc="32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</a:t>
            </a:r>
            <a:r>
              <a:rPr lang="zh-CN" alt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一</a:t>
            </a: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6955" y="4687081"/>
            <a:ext cx="9234089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选题的背景意义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altLang="zh-CN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The background and significance of the research topic</a:t>
            </a:r>
            <a:endParaRPr lang="en-US" altLang="zh-CN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endParaRPr lang="en-US" altLang="zh-CN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4"/>
          <p:cNvSpPr/>
          <p:nvPr/>
        </p:nvSpPr>
        <p:spPr>
          <a:xfrm>
            <a:off x="2326005" y="3911600"/>
            <a:ext cx="6367145" cy="4382135"/>
          </a:xfrm>
          <a:custGeom>
            <a:avLst/>
            <a:gdLst/>
            <a:ahLst/>
            <a:cxnLst/>
            <a:rect l="l" t="t" r="r" b="b"/>
            <a:pathLst>
              <a:path w="1044256" h="1229568">
                <a:moveTo>
                  <a:pt x="41005" y="0"/>
                </a:moveTo>
                <a:lnTo>
                  <a:pt x="1003252" y="0"/>
                </a:lnTo>
                <a:cubicBezTo>
                  <a:pt x="1014127" y="0"/>
                  <a:pt x="1024557" y="4320"/>
                  <a:pt x="1032246" y="12010"/>
                </a:cubicBezTo>
                <a:cubicBezTo>
                  <a:pt x="1039936" y="19700"/>
                  <a:pt x="1044256" y="30130"/>
                  <a:pt x="1044256" y="41005"/>
                </a:cubicBezTo>
                <a:lnTo>
                  <a:pt x="1044256" y="1188563"/>
                </a:lnTo>
                <a:cubicBezTo>
                  <a:pt x="1044256" y="1211209"/>
                  <a:pt x="1025898" y="1229568"/>
                  <a:pt x="1003252" y="1229568"/>
                </a:cubicBezTo>
                <a:lnTo>
                  <a:pt x="41005" y="1229568"/>
                </a:lnTo>
                <a:cubicBezTo>
                  <a:pt x="30130" y="1229568"/>
                  <a:pt x="19700" y="1225247"/>
                  <a:pt x="12010" y="1217558"/>
                </a:cubicBezTo>
                <a:cubicBezTo>
                  <a:pt x="4320" y="1209868"/>
                  <a:pt x="0" y="1199438"/>
                  <a:pt x="0" y="1188563"/>
                </a:cubicBezTo>
                <a:lnTo>
                  <a:pt x="0" y="41005"/>
                </a:lnTo>
                <a:cubicBezTo>
                  <a:pt x="0" y="30130"/>
                  <a:pt x="4320" y="19700"/>
                  <a:pt x="12010" y="12010"/>
                </a:cubicBezTo>
                <a:cubicBezTo>
                  <a:pt x="19700" y="4320"/>
                  <a:pt x="30130" y="0"/>
                  <a:pt x="41005" y="0"/>
                </a:cubicBezTo>
                <a:close/>
              </a:path>
            </a:pathLst>
          </a:custGeom>
          <a:solidFill>
            <a:srgbClr val="B3C2D8">
              <a:alpha val="31765"/>
            </a:srgbClr>
          </a:solidFill>
          <a:ln cap="rnd">
            <a:noFill/>
            <a:prstDash val="solid"/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>
            <p:custDataLst>
              <p:tags r:id="rId7"/>
            </p:custDataLst>
          </p:nvPr>
        </p:nvGrpSpPr>
        <p:grpSpPr>
          <a:xfrm rot="0">
            <a:off x="1548120" y="3406868"/>
            <a:ext cx="858359" cy="858359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9"/>
            </p:custDataLst>
          </p:nvPr>
        </p:nvSpPr>
        <p:spPr>
          <a:xfrm>
            <a:off x="2743200" y="3924300"/>
            <a:ext cx="5427345" cy="43694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在当今高等教育领域，存在专业划分精细，致使学生的知识结构仅局限于本专业范畴的问题。</a:t>
            </a:r>
            <a:endParaRPr lang="zh-CN" alt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为了解决上述问题，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我着手开展了基于</a:t>
            </a:r>
            <a:r>
              <a:rPr lang="en-US" altLang="zh-CN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Web 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的跨专业互助学习系统相关研究与设计工作。</a:t>
            </a:r>
            <a:endParaRPr lang="zh-CN" alt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0"/>
            </p:custDataLst>
          </p:nvPr>
        </p:nvSpPr>
        <p:spPr>
          <a:xfrm>
            <a:off x="2742950" y="3302742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选题理由</a:t>
            </a:r>
            <a:endParaRPr lang="en-US" sz="28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1"/>
            </p:custDataLst>
          </p:nvPr>
        </p:nvSpPr>
        <p:spPr>
          <a:xfrm>
            <a:off x="1577965" y="3459809"/>
            <a:ext cx="8285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4000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9601200" y="3924300"/>
            <a:ext cx="7124700" cy="4276725"/>
            <a:chOff x="0" y="0"/>
            <a:chExt cx="21147171" cy="133796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47185" cy="13379667"/>
            </a:xfrm>
            <a:custGeom>
              <a:avLst/>
              <a:gdLst/>
              <a:ahLst/>
              <a:cxnLst/>
              <a:rect l="l" t="t" r="r" b="b"/>
              <a:pathLst>
                <a:path w="21147185" h="13379667">
                  <a:moveTo>
                    <a:pt x="0" y="0"/>
                  </a:moveTo>
                  <a:lnTo>
                    <a:pt x="21147185" y="0"/>
                  </a:lnTo>
                  <a:lnTo>
                    <a:pt x="21147185" y="13379667"/>
                  </a:lnTo>
                  <a:lnTo>
                    <a:pt x="0" y="13379667"/>
                  </a:lnTo>
                </a:path>
              </a:pathLst>
            </a:custGeom>
            <a:blipFill>
              <a:blip r:embed="rId12"/>
              <a:stretch>
                <a:fillRect l="-2541" r="-254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pic>
        <p:nvPicPr>
          <p:cNvPr id="23" name="图片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20214" y="3436524"/>
            <a:ext cx="1052265" cy="106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5"/>
              </a:lnSpc>
            </a:pPr>
            <a:r>
              <a:rPr lang="en-US" sz="529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529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046493" y="3349009"/>
            <a:ext cx="3964911" cy="792056"/>
            <a:chOff x="0" y="0"/>
            <a:chExt cx="1044256" cy="208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4256" cy="208607"/>
            </a:xfrm>
            <a:custGeom>
              <a:avLst/>
              <a:gdLst/>
              <a:ahLst/>
              <a:cxnLst/>
              <a:rect l="l" t="t" r="r" b="b"/>
              <a:pathLst>
                <a:path w="1044256" h="208607">
                  <a:moveTo>
                    <a:pt x="41005" y="0"/>
                  </a:moveTo>
                  <a:lnTo>
                    <a:pt x="1003252" y="0"/>
                  </a:lnTo>
                  <a:cubicBezTo>
                    <a:pt x="1014127" y="0"/>
                    <a:pt x="1024557" y="4320"/>
                    <a:pt x="1032246" y="12010"/>
                  </a:cubicBezTo>
                  <a:cubicBezTo>
                    <a:pt x="1039936" y="19700"/>
                    <a:pt x="1044256" y="30130"/>
                    <a:pt x="1044256" y="41005"/>
                  </a:cubicBezTo>
                  <a:lnTo>
                    <a:pt x="1044256" y="167603"/>
                  </a:lnTo>
                  <a:cubicBezTo>
                    <a:pt x="1044256" y="178478"/>
                    <a:pt x="1039936" y="188907"/>
                    <a:pt x="1032246" y="196597"/>
                  </a:cubicBezTo>
                  <a:cubicBezTo>
                    <a:pt x="1024557" y="204287"/>
                    <a:pt x="1014127" y="208607"/>
                    <a:pt x="1003252" y="208607"/>
                  </a:cubicBezTo>
                  <a:lnTo>
                    <a:pt x="41005" y="208607"/>
                  </a:lnTo>
                  <a:cubicBezTo>
                    <a:pt x="18358" y="208607"/>
                    <a:pt x="0" y="190249"/>
                    <a:pt x="0" y="167603"/>
                  </a:cubicBezTo>
                  <a:lnTo>
                    <a:pt x="0" y="41005"/>
                  </a:lnTo>
                  <a:cubicBezTo>
                    <a:pt x="0" y="30130"/>
                    <a:pt x="4320" y="19700"/>
                    <a:pt x="12010" y="12010"/>
                  </a:cubicBezTo>
                  <a:cubicBezTo>
                    <a:pt x="19700" y="4320"/>
                    <a:pt x="30130" y="0"/>
                    <a:pt x="41005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44256" cy="25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2046605" y="4541520"/>
            <a:ext cx="3964940" cy="3392805"/>
            <a:chOff x="0" y="0"/>
            <a:chExt cx="1044256" cy="12295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6" cy="1229568"/>
            </a:xfrm>
            <a:custGeom>
              <a:avLst/>
              <a:gdLst/>
              <a:ahLst/>
              <a:cxnLst/>
              <a:rect l="l" t="t" r="r" b="b"/>
              <a:pathLst>
                <a:path w="1044256" h="1229568">
                  <a:moveTo>
                    <a:pt x="41005" y="0"/>
                  </a:moveTo>
                  <a:lnTo>
                    <a:pt x="1003252" y="0"/>
                  </a:lnTo>
                  <a:cubicBezTo>
                    <a:pt x="1014127" y="0"/>
                    <a:pt x="1024557" y="4320"/>
                    <a:pt x="1032246" y="12010"/>
                  </a:cubicBezTo>
                  <a:cubicBezTo>
                    <a:pt x="1039936" y="19700"/>
                    <a:pt x="1044256" y="30130"/>
                    <a:pt x="1044256" y="41005"/>
                  </a:cubicBezTo>
                  <a:lnTo>
                    <a:pt x="1044256" y="1188563"/>
                  </a:lnTo>
                  <a:cubicBezTo>
                    <a:pt x="1044256" y="1211209"/>
                    <a:pt x="1025898" y="1229568"/>
                    <a:pt x="1003252" y="1229568"/>
                  </a:cubicBezTo>
                  <a:lnTo>
                    <a:pt x="41005" y="1229568"/>
                  </a:lnTo>
                  <a:cubicBezTo>
                    <a:pt x="30130" y="1229568"/>
                    <a:pt x="19700" y="1225247"/>
                    <a:pt x="12010" y="1217558"/>
                  </a:cubicBezTo>
                  <a:cubicBezTo>
                    <a:pt x="4320" y="1209868"/>
                    <a:pt x="0" y="1199438"/>
                    <a:pt x="0" y="1188563"/>
                  </a:cubicBezTo>
                  <a:lnTo>
                    <a:pt x="0" y="41005"/>
                  </a:lnTo>
                  <a:cubicBezTo>
                    <a:pt x="0" y="30130"/>
                    <a:pt x="4320" y="19700"/>
                    <a:pt x="12010" y="12010"/>
                  </a:cubicBezTo>
                  <a:cubicBezTo>
                    <a:pt x="19700" y="4320"/>
                    <a:pt x="30130" y="0"/>
                    <a:pt x="41005" y="0"/>
                  </a:cubicBezTo>
                  <a:close/>
                </a:path>
              </a:pathLst>
            </a:custGeom>
            <a:solidFill>
              <a:srgbClr val="B3C2D8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6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584419" y="3428046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促进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知识共享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3860008" y="4118239"/>
            <a:ext cx="337879" cy="295645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7086586" y="3349009"/>
            <a:ext cx="3962400" cy="792056"/>
            <a:chOff x="0" y="0"/>
            <a:chExt cx="1043595" cy="2086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3595" cy="208607"/>
            </a:xfrm>
            <a:custGeom>
              <a:avLst/>
              <a:gdLst/>
              <a:ahLst/>
              <a:cxnLst/>
              <a:rect l="l" t="t" r="r" b="b"/>
              <a:pathLst>
                <a:path w="1043595" h="208607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67577"/>
                  </a:lnTo>
                  <a:cubicBezTo>
                    <a:pt x="1043595" y="178459"/>
                    <a:pt x="1039272" y="188895"/>
                    <a:pt x="1031577" y="196590"/>
                  </a:cubicBezTo>
                  <a:cubicBezTo>
                    <a:pt x="1023883" y="204284"/>
                    <a:pt x="1013446" y="208607"/>
                    <a:pt x="1002564" y="208607"/>
                  </a:cubicBezTo>
                  <a:lnTo>
                    <a:pt x="41031" y="208607"/>
                  </a:lnTo>
                  <a:cubicBezTo>
                    <a:pt x="18370" y="208607"/>
                    <a:pt x="0" y="190237"/>
                    <a:pt x="0" y="16757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CBDCDE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43595" cy="25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7086600" y="4541520"/>
            <a:ext cx="3962400" cy="3400425"/>
            <a:chOff x="0" y="0"/>
            <a:chExt cx="1043595" cy="122956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3595" cy="1229568"/>
            </a:xfrm>
            <a:custGeom>
              <a:avLst/>
              <a:gdLst/>
              <a:ahLst/>
              <a:cxnLst/>
              <a:rect l="l" t="t" r="r" b="b"/>
              <a:pathLst>
                <a:path w="1043595" h="1229568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188537"/>
                  </a:lnTo>
                  <a:cubicBezTo>
                    <a:pt x="1043595" y="1211197"/>
                    <a:pt x="1025225" y="1229568"/>
                    <a:pt x="1002564" y="1229568"/>
                  </a:cubicBezTo>
                  <a:lnTo>
                    <a:pt x="41031" y="1229568"/>
                  </a:lnTo>
                  <a:cubicBezTo>
                    <a:pt x="30149" y="1229568"/>
                    <a:pt x="19712" y="1225245"/>
                    <a:pt x="12018" y="1217550"/>
                  </a:cubicBezTo>
                  <a:cubicBezTo>
                    <a:pt x="4323" y="1209855"/>
                    <a:pt x="0" y="1199419"/>
                    <a:pt x="0" y="118853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CBDCDE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43595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623256" y="3428046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助力知识体系</a:t>
            </a: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构建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8898846" y="4131540"/>
            <a:ext cx="337879" cy="295645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2124167" y="3349009"/>
            <a:ext cx="3962400" cy="792056"/>
            <a:chOff x="0" y="0"/>
            <a:chExt cx="1043595" cy="2086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3595" cy="208607"/>
            </a:xfrm>
            <a:custGeom>
              <a:avLst/>
              <a:gdLst/>
              <a:ahLst/>
              <a:cxnLst/>
              <a:rect l="l" t="t" r="r" b="b"/>
              <a:pathLst>
                <a:path w="1043595" h="208607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67577"/>
                  </a:lnTo>
                  <a:cubicBezTo>
                    <a:pt x="1043595" y="178459"/>
                    <a:pt x="1039272" y="188895"/>
                    <a:pt x="1031577" y="196590"/>
                  </a:cubicBezTo>
                  <a:cubicBezTo>
                    <a:pt x="1023883" y="204284"/>
                    <a:pt x="1013446" y="208607"/>
                    <a:pt x="1002564" y="208607"/>
                  </a:cubicBezTo>
                  <a:lnTo>
                    <a:pt x="41031" y="208607"/>
                  </a:lnTo>
                  <a:cubicBezTo>
                    <a:pt x="18370" y="208607"/>
                    <a:pt x="0" y="190237"/>
                    <a:pt x="0" y="16757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5B7396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43595" cy="25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2124055" y="4541520"/>
            <a:ext cx="3962400" cy="3380105"/>
            <a:chOff x="0" y="0"/>
            <a:chExt cx="1043595" cy="12295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3595" cy="1229568"/>
            </a:xfrm>
            <a:custGeom>
              <a:avLst/>
              <a:gdLst/>
              <a:ahLst/>
              <a:cxnLst/>
              <a:rect l="l" t="t" r="r" b="b"/>
              <a:pathLst>
                <a:path w="1043595" h="1229568">
                  <a:moveTo>
                    <a:pt x="41031" y="0"/>
                  </a:moveTo>
                  <a:lnTo>
                    <a:pt x="1002564" y="0"/>
                  </a:lnTo>
                  <a:cubicBezTo>
                    <a:pt x="1025225" y="0"/>
                    <a:pt x="1043595" y="18370"/>
                    <a:pt x="1043595" y="41031"/>
                  </a:cubicBezTo>
                  <a:lnTo>
                    <a:pt x="1043595" y="1188537"/>
                  </a:lnTo>
                  <a:cubicBezTo>
                    <a:pt x="1043595" y="1211197"/>
                    <a:pt x="1025225" y="1229568"/>
                    <a:pt x="1002564" y="1229568"/>
                  </a:cubicBezTo>
                  <a:lnTo>
                    <a:pt x="41031" y="1229568"/>
                  </a:lnTo>
                  <a:cubicBezTo>
                    <a:pt x="30149" y="1229568"/>
                    <a:pt x="19712" y="1225245"/>
                    <a:pt x="12018" y="1217550"/>
                  </a:cubicBezTo>
                  <a:cubicBezTo>
                    <a:pt x="4323" y="1209855"/>
                    <a:pt x="0" y="1199419"/>
                    <a:pt x="0" y="1188537"/>
                  </a:cubicBezTo>
                  <a:lnTo>
                    <a:pt x="0" y="41031"/>
                  </a:lnTo>
                  <a:cubicBezTo>
                    <a:pt x="0" y="30149"/>
                    <a:pt x="4323" y="19712"/>
                    <a:pt x="12018" y="12018"/>
                  </a:cubicBezTo>
                  <a:cubicBezTo>
                    <a:pt x="19712" y="4323"/>
                    <a:pt x="30149" y="0"/>
                    <a:pt x="41031" y="0"/>
                  </a:cubicBezTo>
                  <a:close/>
                </a:path>
              </a:pathLst>
            </a:custGeom>
            <a:solidFill>
              <a:srgbClr val="B3C2D8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43595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660838" y="3428046"/>
            <a:ext cx="288905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自身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能力提升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 rot="0">
            <a:off x="13936428" y="4118239"/>
            <a:ext cx="337879" cy="295645"/>
            <a:chOff x="0" y="0"/>
            <a:chExt cx="812800" cy="711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361980" y="4609808"/>
            <a:ext cx="3225985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整合不同专业学生所掌握的知识以及学习资料，进行分享，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让资源通过平台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得到到广泛的传播。</a:t>
            </a:r>
            <a:endParaRPr lang="zh-CN" alt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454793" y="4851108"/>
            <a:ext cx="3225985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帮助学生突破专业壁垒，助力学生构建多元全面的知识体系。</a:t>
            </a:r>
            <a:endParaRPr lang="zh-CN" altLang="en-US" sz="28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492375" y="4851108"/>
            <a:ext cx="3225985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7112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在研究设计的过程中，通过实践学习，</a:t>
            </a:r>
            <a:r>
              <a:rPr lang="zh-CN" altLang="en-US" sz="28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能提升自己的代码能力，技术能力。</a:t>
            </a:r>
            <a:endParaRPr lang="en-US" sz="28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484">
            <a:off x="11200883" y="477285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58484">
            <a:off x="8834007" y="7294984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2"/>
                </a:lnTo>
                <a:lnTo>
                  <a:pt x="0" y="59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21" y="-2432130"/>
            <a:ext cx="13022180" cy="5984032"/>
          </a:xfrm>
          <a:custGeom>
            <a:avLst/>
            <a:gdLst/>
            <a:ahLst/>
            <a:cxnLst/>
            <a:rect l="l" t="t" r="r" b="b"/>
            <a:pathLst>
              <a:path w="13022180" h="5984032">
                <a:moveTo>
                  <a:pt x="0" y="0"/>
                </a:moveTo>
                <a:lnTo>
                  <a:pt x="13022180" y="0"/>
                </a:lnTo>
                <a:lnTo>
                  <a:pt x="13022180" y="5984033"/>
                </a:lnTo>
                <a:lnTo>
                  <a:pt x="0" y="598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957189" y="-1361733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4129742" y="-1941097"/>
            <a:ext cx="10885053" cy="5001966"/>
          </a:xfrm>
          <a:custGeom>
            <a:avLst/>
            <a:gdLst/>
            <a:ahLst/>
            <a:cxnLst/>
            <a:rect l="l" t="t" r="r" b="b"/>
            <a:pathLst>
              <a:path w="10885053" h="5001966">
                <a:moveTo>
                  <a:pt x="10885053" y="5001967"/>
                </a:moveTo>
                <a:lnTo>
                  <a:pt x="0" y="5001967"/>
                </a:lnTo>
                <a:lnTo>
                  <a:pt x="0" y="0"/>
                </a:lnTo>
                <a:lnTo>
                  <a:pt x="10885053" y="0"/>
                </a:lnTo>
                <a:lnTo>
                  <a:pt x="10885053" y="5001967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6139604" y="7473655"/>
            <a:ext cx="15581755" cy="7160224"/>
          </a:xfrm>
          <a:custGeom>
            <a:avLst/>
            <a:gdLst/>
            <a:ahLst/>
            <a:cxnLst/>
            <a:rect l="l" t="t" r="r" b="b"/>
            <a:pathLst>
              <a:path w="15581755" h="7160224">
                <a:moveTo>
                  <a:pt x="0" y="0"/>
                </a:moveTo>
                <a:lnTo>
                  <a:pt x="15581755" y="0"/>
                </a:lnTo>
                <a:lnTo>
                  <a:pt x="15581755" y="7160224"/>
                </a:lnTo>
                <a:lnTo>
                  <a:pt x="0" y="716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725513" y="3564357"/>
            <a:ext cx="2836973" cy="835731"/>
            <a:chOff x="0" y="0"/>
            <a:chExt cx="137956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566" cy="406400"/>
            </a:xfrm>
            <a:custGeom>
              <a:avLst/>
              <a:gdLst/>
              <a:ahLst/>
              <a:cxnLst/>
              <a:rect l="l" t="t" r="r" b="b"/>
              <a:pathLst>
                <a:path w="1379566" h="406400">
                  <a:moveTo>
                    <a:pt x="1176366" y="0"/>
                  </a:moveTo>
                  <a:cubicBezTo>
                    <a:pt x="1288590" y="0"/>
                    <a:pt x="1379566" y="90976"/>
                    <a:pt x="1379566" y="203200"/>
                  </a:cubicBezTo>
                  <a:cubicBezTo>
                    <a:pt x="1379566" y="315424"/>
                    <a:pt x="1288590" y="406400"/>
                    <a:pt x="11763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956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30343" y="365575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第二章节</a:t>
            </a:r>
            <a:endParaRPr lang="en-US" sz="3300">
              <a:solidFill>
                <a:srgbClr val="FFFFFF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00" y="4699635"/>
            <a:ext cx="10962005" cy="1370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需求分析及技术</a:t>
            </a:r>
            <a:r>
              <a:rPr lang="zh-CN" altLang="en-US" sz="8100">
                <a:solidFill>
                  <a:srgbClr val="1E1E1E"/>
                </a:solidFill>
                <a:latin typeface="汉仪汉黑W" panose="00020600040101010101" charset="-122"/>
                <a:ea typeface="汉仪汉黑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简介</a:t>
            </a:r>
            <a:endParaRPr lang="zh-CN" altLang="en-US" sz="8100">
              <a:solidFill>
                <a:srgbClr val="1E1E1E"/>
              </a:solidFill>
              <a:latin typeface="汉仪汉黑W" panose="00020600040101010101" charset="-122"/>
              <a:ea typeface="汉仪汉黑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38395" y="6130403"/>
            <a:ext cx="681121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5B7396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Research method and process</a:t>
            </a:r>
            <a:endParaRPr lang="en-US" sz="1900">
              <a:solidFill>
                <a:srgbClr val="5B7396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>
            <p:custDataLst>
              <p:tags r:id="rId7"/>
            </p:custDataLst>
          </p:nvPr>
        </p:nvGrpSpPr>
        <p:grpSpPr>
          <a:xfrm rot="0">
            <a:off x="1236782" y="2925861"/>
            <a:ext cx="2315637" cy="491053"/>
            <a:chOff x="0" y="0"/>
            <a:chExt cx="609880" cy="129331"/>
          </a:xfrm>
        </p:grpSpPr>
        <p:sp>
          <p:nvSpPr>
            <p:cNvPr id="13" name="Freeform 13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609880" cy="129331"/>
            </a:xfrm>
            <a:custGeom>
              <a:avLst/>
              <a:gdLst/>
              <a:ahLst/>
              <a:cxnLst/>
              <a:rect l="l" t="t" r="r" b="b"/>
              <a:pathLst>
                <a:path w="609880" h="129331">
                  <a:moveTo>
                    <a:pt x="64665" y="0"/>
                  </a:moveTo>
                  <a:lnTo>
                    <a:pt x="545214" y="0"/>
                  </a:lnTo>
                  <a:cubicBezTo>
                    <a:pt x="562365" y="0"/>
                    <a:pt x="578812" y="6813"/>
                    <a:pt x="590940" y="18940"/>
                  </a:cubicBezTo>
                  <a:cubicBezTo>
                    <a:pt x="603067" y="31067"/>
                    <a:pt x="609880" y="47515"/>
                    <a:pt x="609880" y="64665"/>
                  </a:cubicBezTo>
                  <a:lnTo>
                    <a:pt x="609880" y="64665"/>
                  </a:lnTo>
                  <a:cubicBezTo>
                    <a:pt x="609880" y="81816"/>
                    <a:pt x="603067" y="98264"/>
                    <a:pt x="590940" y="110391"/>
                  </a:cubicBezTo>
                  <a:cubicBezTo>
                    <a:pt x="578812" y="122518"/>
                    <a:pt x="562365" y="129331"/>
                    <a:pt x="545214" y="129331"/>
                  </a:cubicBezTo>
                  <a:lnTo>
                    <a:pt x="64665" y="129331"/>
                  </a:lnTo>
                  <a:cubicBezTo>
                    <a:pt x="47515" y="129331"/>
                    <a:pt x="31067" y="122518"/>
                    <a:pt x="18940" y="110391"/>
                  </a:cubicBezTo>
                  <a:cubicBezTo>
                    <a:pt x="6813" y="98264"/>
                    <a:pt x="0" y="81816"/>
                    <a:pt x="0" y="64665"/>
                  </a:cubicBezTo>
                  <a:lnTo>
                    <a:pt x="0" y="64665"/>
                  </a:lnTo>
                  <a:cubicBezTo>
                    <a:pt x="0" y="47515"/>
                    <a:pt x="6813" y="31067"/>
                    <a:pt x="18940" y="18940"/>
                  </a:cubicBezTo>
                  <a:cubicBezTo>
                    <a:pt x="31067" y="6813"/>
                    <a:pt x="47515" y="0"/>
                    <a:pt x="64665" y="0"/>
                  </a:cubicBezTo>
                  <a:close/>
                </a:path>
              </a:pathLst>
            </a:custGeom>
            <a:solidFill>
              <a:srgbClr val="5B739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9880" cy="167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TextBox 15"/>
          <p:cNvSpPr txBox="1"/>
          <p:nvPr>
            <p:custDataLst>
              <p:tags r:id="rId9"/>
            </p:custDataLst>
          </p:nvPr>
        </p:nvSpPr>
        <p:spPr>
          <a:xfrm>
            <a:off x="1371675" y="2854396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用户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模块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19" name="Group 19"/>
          <p:cNvGrpSpPr/>
          <p:nvPr>
            <p:custDataLst>
              <p:tags r:id="rId10"/>
            </p:custDataLst>
          </p:nvPr>
        </p:nvGrpSpPr>
        <p:grpSpPr>
          <a:xfrm rot="0">
            <a:off x="5206152" y="4072128"/>
            <a:ext cx="2315637" cy="491053"/>
            <a:chOff x="0" y="0"/>
            <a:chExt cx="609880" cy="129331"/>
          </a:xfrm>
        </p:grpSpPr>
        <p:sp>
          <p:nvSpPr>
            <p:cNvPr id="20" name="Freeform 20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609880" cy="129331"/>
            </a:xfrm>
            <a:custGeom>
              <a:avLst/>
              <a:gdLst/>
              <a:ahLst/>
              <a:cxnLst/>
              <a:rect l="l" t="t" r="r" b="b"/>
              <a:pathLst>
                <a:path w="609880" h="129331">
                  <a:moveTo>
                    <a:pt x="64665" y="0"/>
                  </a:moveTo>
                  <a:lnTo>
                    <a:pt x="545214" y="0"/>
                  </a:lnTo>
                  <a:cubicBezTo>
                    <a:pt x="562365" y="0"/>
                    <a:pt x="578812" y="6813"/>
                    <a:pt x="590940" y="18940"/>
                  </a:cubicBezTo>
                  <a:cubicBezTo>
                    <a:pt x="603067" y="31067"/>
                    <a:pt x="609880" y="47515"/>
                    <a:pt x="609880" y="64665"/>
                  </a:cubicBezTo>
                  <a:lnTo>
                    <a:pt x="609880" y="64665"/>
                  </a:lnTo>
                  <a:cubicBezTo>
                    <a:pt x="609880" y="81816"/>
                    <a:pt x="603067" y="98264"/>
                    <a:pt x="590940" y="110391"/>
                  </a:cubicBezTo>
                  <a:cubicBezTo>
                    <a:pt x="578812" y="122518"/>
                    <a:pt x="562365" y="129331"/>
                    <a:pt x="545214" y="129331"/>
                  </a:cubicBezTo>
                  <a:lnTo>
                    <a:pt x="64665" y="129331"/>
                  </a:lnTo>
                  <a:cubicBezTo>
                    <a:pt x="47515" y="129331"/>
                    <a:pt x="31067" y="122518"/>
                    <a:pt x="18940" y="110391"/>
                  </a:cubicBezTo>
                  <a:cubicBezTo>
                    <a:pt x="6813" y="98264"/>
                    <a:pt x="0" y="81816"/>
                    <a:pt x="0" y="64665"/>
                  </a:cubicBezTo>
                  <a:lnTo>
                    <a:pt x="0" y="64665"/>
                  </a:lnTo>
                  <a:cubicBezTo>
                    <a:pt x="0" y="47515"/>
                    <a:pt x="6813" y="31067"/>
                    <a:pt x="18940" y="18940"/>
                  </a:cubicBezTo>
                  <a:cubicBezTo>
                    <a:pt x="31067" y="6813"/>
                    <a:pt x="47515" y="0"/>
                    <a:pt x="64665" y="0"/>
                  </a:cubicBez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09880" cy="167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12"/>
            </p:custDataLst>
          </p:nvPr>
        </p:nvSpPr>
        <p:spPr>
          <a:xfrm>
            <a:off x="5341044" y="4000663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内容</a:t>
            </a: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发布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11"/>
          <p:cNvSpPr txBox="1"/>
          <p:nvPr>
            <p:custDataLst>
              <p:tags r:id="rId14"/>
            </p:custDataLst>
          </p:nvPr>
        </p:nvSpPr>
        <p:spPr>
          <a:xfrm>
            <a:off x="4545330" y="4765675"/>
            <a:ext cx="3790315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包含文章内容管理和发布、互助帖子内容管理和发布，以及对应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的浏览、点赞、收藏、评论、关键词检索等功能。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40" name="TextBox 11"/>
          <p:cNvSpPr txBox="1"/>
          <p:nvPr>
            <p:custDataLst>
              <p:tags r:id="rId15"/>
            </p:custDataLst>
          </p:nvPr>
        </p:nvSpPr>
        <p:spPr>
          <a:xfrm>
            <a:off x="8892540" y="3546475"/>
            <a:ext cx="3790315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用户私聊模块中，包含了普通消息（表情、文字）、文件消息（图片、语音、文件）、音视频通话功能，帮助用户方便快捷的进行沟通，实现一对一的互助帮学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能力。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41" name="Group 19"/>
          <p:cNvGrpSpPr/>
          <p:nvPr>
            <p:custDataLst>
              <p:tags r:id="rId16"/>
            </p:custDataLst>
          </p:nvPr>
        </p:nvGrpSpPr>
        <p:grpSpPr>
          <a:xfrm rot="0">
            <a:off x="14038367" y="3995928"/>
            <a:ext cx="2315637" cy="491053"/>
            <a:chOff x="0" y="0"/>
            <a:chExt cx="609880" cy="129331"/>
          </a:xfrm>
        </p:grpSpPr>
        <p:sp>
          <p:nvSpPr>
            <p:cNvPr id="42" name="Freeform 20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609880" cy="129331"/>
            </a:xfrm>
            <a:custGeom>
              <a:avLst/>
              <a:gdLst/>
              <a:ahLst/>
              <a:cxnLst/>
              <a:rect l="l" t="t" r="r" b="b"/>
              <a:pathLst>
                <a:path w="609880" h="129331">
                  <a:moveTo>
                    <a:pt x="64665" y="0"/>
                  </a:moveTo>
                  <a:lnTo>
                    <a:pt x="545214" y="0"/>
                  </a:lnTo>
                  <a:cubicBezTo>
                    <a:pt x="562365" y="0"/>
                    <a:pt x="578812" y="6813"/>
                    <a:pt x="590940" y="18940"/>
                  </a:cubicBezTo>
                  <a:cubicBezTo>
                    <a:pt x="603067" y="31067"/>
                    <a:pt x="609880" y="47515"/>
                    <a:pt x="609880" y="64665"/>
                  </a:cubicBezTo>
                  <a:lnTo>
                    <a:pt x="609880" y="64665"/>
                  </a:lnTo>
                  <a:cubicBezTo>
                    <a:pt x="609880" y="81816"/>
                    <a:pt x="603067" y="98264"/>
                    <a:pt x="590940" y="110391"/>
                  </a:cubicBezTo>
                  <a:cubicBezTo>
                    <a:pt x="578812" y="122518"/>
                    <a:pt x="562365" y="129331"/>
                    <a:pt x="545214" y="129331"/>
                  </a:cubicBezTo>
                  <a:lnTo>
                    <a:pt x="64665" y="129331"/>
                  </a:lnTo>
                  <a:cubicBezTo>
                    <a:pt x="47515" y="129331"/>
                    <a:pt x="31067" y="122518"/>
                    <a:pt x="18940" y="110391"/>
                  </a:cubicBezTo>
                  <a:cubicBezTo>
                    <a:pt x="6813" y="98264"/>
                    <a:pt x="0" y="81816"/>
                    <a:pt x="0" y="64665"/>
                  </a:cubicBezTo>
                  <a:lnTo>
                    <a:pt x="0" y="64665"/>
                  </a:lnTo>
                  <a:cubicBezTo>
                    <a:pt x="0" y="47515"/>
                    <a:pt x="6813" y="31067"/>
                    <a:pt x="18940" y="18940"/>
                  </a:cubicBezTo>
                  <a:cubicBezTo>
                    <a:pt x="31067" y="6813"/>
                    <a:pt x="47515" y="0"/>
                    <a:pt x="64665" y="0"/>
                  </a:cubicBezTo>
                  <a:close/>
                </a:path>
              </a:pathLst>
            </a:custGeom>
            <a:solidFill>
              <a:srgbClr val="CBDCDE"/>
            </a:solidFill>
          </p:spPr>
        </p:sp>
        <p:sp>
          <p:nvSpPr>
            <p:cNvPr id="43" name="TextBox 21"/>
            <p:cNvSpPr txBox="1"/>
            <p:nvPr/>
          </p:nvSpPr>
          <p:spPr>
            <a:xfrm>
              <a:off x="0" y="-38100"/>
              <a:ext cx="609880" cy="167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44" name="TextBox 22"/>
          <p:cNvSpPr txBox="1"/>
          <p:nvPr>
            <p:custDataLst>
              <p:tags r:id="rId18"/>
            </p:custDataLst>
          </p:nvPr>
        </p:nvSpPr>
        <p:spPr>
          <a:xfrm>
            <a:off x="14173259" y="3924463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37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后台</a:t>
            </a:r>
            <a:r>
              <a:rPr lang="zh-CN" altLang="en-US" sz="28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管理</a:t>
            </a:r>
            <a:endParaRPr lang="zh-CN" altLang="en-US" sz="28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5" name="TextBox 11"/>
          <p:cNvSpPr txBox="1"/>
          <p:nvPr>
            <p:custDataLst>
              <p:tags r:id="rId19"/>
            </p:custDataLst>
          </p:nvPr>
        </p:nvSpPr>
        <p:spPr>
          <a:xfrm>
            <a:off x="13301345" y="4689475"/>
            <a:ext cx="3790315" cy="332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负责管理平台内容，包括用户信息、文章信息、互助信息、评论管理、公告配置等。互助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帖、文章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内容的审核操作，均需在后台管理</a:t>
            </a: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完成。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50" name="Freeform 13"/>
          <p:cNvSpPr/>
          <p:nvPr>
            <p:custDataLst>
              <p:tags r:id="rId20"/>
            </p:custDataLst>
          </p:nvPr>
        </p:nvSpPr>
        <p:spPr>
          <a:xfrm>
            <a:off x="9618980" y="2929255"/>
            <a:ext cx="2315845" cy="490855"/>
          </a:xfrm>
          <a:custGeom>
            <a:avLst/>
            <a:gdLst/>
            <a:ahLst/>
            <a:cxnLst/>
            <a:rect l="l" t="t" r="r" b="b"/>
            <a:pathLst>
              <a:path w="609880" h="129331">
                <a:moveTo>
                  <a:pt x="64665" y="0"/>
                </a:moveTo>
                <a:lnTo>
                  <a:pt x="545214" y="0"/>
                </a:lnTo>
                <a:cubicBezTo>
                  <a:pt x="562365" y="0"/>
                  <a:pt x="578812" y="6813"/>
                  <a:pt x="590940" y="18940"/>
                </a:cubicBezTo>
                <a:cubicBezTo>
                  <a:pt x="603067" y="31067"/>
                  <a:pt x="609880" y="47515"/>
                  <a:pt x="609880" y="64665"/>
                </a:cubicBezTo>
                <a:lnTo>
                  <a:pt x="609880" y="64665"/>
                </a:lnTo>
                <a:cubicBezTo>
                  <a:pt x="609880" y="81816"/>
                  <a:pt x="603067" y="98264"/>
                  <a:pt x="590940" y="110391"/>
                </a:cubicBezTo>
                <a:cubicBezTo>
                  <a:pt x="578812" y="122518"/>
                  <a:pt x="562365" y="129331"/>
                  <a:pt x="545214" y="129331"/>
                </a:cubicBezTo>
                <a:lnTo>
                  <a:pt x="64665" y="129331"/>
                </a:lnTo>
                <a:cubicBezTo>
                  <a:pt x="47515" y="129331"/>
                  <a:pt x="31067" y="122518"/>
                  <a:pt x="18940" y="110391"/>
                </a:cubicBezTo>
                <a:cubicBezTo>
                  <a:pt x="6813" y="98264"/>
                  <a:pt x="0" y="81816"/>
                  <a:pt x="0" y="64665"/>
                </a:cubicBezTo>
                <a:lnTo>
                  <a:pt x="0" y="64665"/>
                </a:lnTo>
                <a:cubicBezTo>
                  <a:pt x="0" y="47515"/>
                  <a:pt x="6813" y="31067"/>
                  <a:pt x="18940" y="18940"/>
                </a:cubicBezTo>
                <a:cubicBezTo>
                  <a:pt x="31067" y="6813"/>
                  <a:pt x="47515" y="0"/>
                  <a:pt x="64665" y="0"/>
                </a:cubicBezTo>
                <a:close/>
              </a:path>
            </a:pathLst>
          </a:custGeom>
          <a:solidFill>
            <a:srgbClr val="5B7396"/>
          </a:solidFill>
        </p:spPr>
      </p:sp>
      <p:sp>
        <p:nvSpPr>
          <p:cNvPr id="54" name="TextBox 11"/>
          <p:cNvSpPr txBox="1"/>
          <p:nvPr>
            <p:custDataLst>
              <p:tags r:id="rId21"/>
            </p:custDataLst>
          </p:nvPr>
        </p:nvSpPr>
        <p:spPr>
          <a:xfrm>
            <a:off x="457200" y="3594100"/>
            <a:ext cx="3790315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0" indent="609600" algn="l" fontAlgn="auto">
              <a:lnSpc>
                <a:spcPct val="150000"/>
              </a:lnSpc>
              <a:spcBef>
                <a:spcPct val="0"/>
              </a:spcBef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负责用户的登录注册功能，通过邮箱验证码，实现用户注册，账密匹配实现登录。</a:t>
            </a:r>
            <a:endParaRPr lang="zh-CN" altLang="en-US" sz="24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55" name="TextBox 15"/>
          <p:cNvSpPr txBox="1"/>
          <p:nvPr>
            <p:custDataLst>
              <p:tags r:id="rId22"/>
            </p:custDataLst>
          </p:nvPr>
        </p:nvSpPr>
        <p:spPr>
          <a:xfrm>
            <a:off x="9753675" y="2854396"/>
            <a:ext cx="204585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用户</a:t>
            </a:r>
            <a:r>
              <a:rPr lang="zh-CN" altLang="en-US" sz="28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私聊</a:t>
            </a:r>
            <a:endParaRPr lang="zh-CN" altLang="en-US" sz="28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45465" y="1905635"/>
            <a:ext cx="425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系统需求分析</a:t>
            </a:r>
            <a:endParaRPr lang="zh-CN" altLang="en-US" sz="3200" b="1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430530" y="1790700"/>
            <a:ext cx="4077970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6360"/>
              </a:lnSpc>
            </a:pP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字由点字倔强黑" panose="00020600040101010101" charset="-122"/>
                <a:sym typeface="字由点字倔强黑" panose="00020600040101010101" charset="-122"/>
              </a:rPr>
              <a:t>总体技术选型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347200" y="2552700"/>
            <a:ext cx="8359140" cy="649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前端技术</a:t>
            </a:r>
            <a:r>
              <a:rPr lang="zh-CN" altLang="en-US" sz="3200" b="1"/>
              <a:t>选型</a:t>
            </a:r>
            <a:endParaRPr lang="zh-CN" altLang="en-US" sz="3200" b="1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</a:rPr>
              <a:t>整体采用</a:t>
            </a:r>
            <a:r>
              <a:rPr lang="en-US" altLang="zh-CN" sz="2400" b="1">
                <a:latin typeface="+mn-ea"/>
                <a:cs typeface="+mn-ea"/>
              </a:rPr>
              <a:t>Vue3+Vite</a:t>
            </a:r>
            <a:r>
              <a:rPr lang="zh-CN" altLang="en-US" sz="2400" b="1">
                <a:latin typeface="+mn-ea"/>
                <a:cs typeface="+mn-ea"/>
              </a:rPr>
              <a:t>实现前端页面的快速构建，配合</a:t>
            </a:r>
            <a:r>
              <a:rPr lang="en-US" altLang="zh-CN" sz="2400" b="1">
                <a:latin typeface="+mn-ea"/>
                <a:cs typeface="+mn-ea"/>
              </a:rPr>
              <a:t>Formily</a:t>
            </a:r>
            <a:r>
              <a:rPr lang="zh-CN" altLang="en-US" sz="2400" b="1">
                <a:latin typeface="+mn-ea"/>
                <a:cs typeface="+mn-ea"/>
              </a:rPr>
              <a:t>实现配置化表单、</a:t>
            </a:r>
            <a:r>
              <a:rPr lang="en-US" altLang="zh-CN" sz="2400" b="1">
                <a:latin typeface="+mn-ea"/>
                <a:cs typeface="+mn-ea"/>
              </a:rPr>
              <a:t>WangEditor</a:t>
            </a:r>
            <a:r>
              <a:rPr lang="zh-CN" altLang="en-US" sz="2400" b="1">
                <a:latin typeface="+mn-ea"/>
                <a:cs typeface="+mn-ea"/>
              </a:rPr>
              <a:t>实现文章编辑、浏览</a:t>
            </a:r>
            <a:r>
              <a:rPr lang="zh-CN" altLang="en-US" sz="2400" b="1">
                <a:latin typeface="+mn-ea"/>
                <a:cs typeface="+mn-ea"/>
              </a:rPr>
              <a:t>效果。</a:t>
            </a:r>
            <a:endParaRPr lang="zh-CN" altLang="en-US" sz="2400" b="1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3200" b="1">
                <a:latin typeface="+mj-ea"/>
                <a:ea typeface="+mj-ea"/>
                <a:sym typeface="+mn-ea"/>
              </a:rPr>
              <a:t>服务端技术选型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>
                <a:latin typeface="+mn-ea"/>
                <a:cs typeface="+mn-ea"/>
                <a:sym typeface="+mn-ea"/>
              </a:rPr>
              <a:t>使用</a:t>
            </a:r>
            <a:r>
              <a:rPr lang="en-US" altLang="zh-CN" sz="2400" b="1">
                <a:latin typeface="+mn-ea"/>
                <a:cs typeface="+mn-ea"/>
                <a:sym typeface="+mn-ea"/>
              </a:rPr>
              <a:t>Gin+Gorm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搭建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后端服务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，配合</a:t>
            </a:r>
            <a:r>
              <a:rPr lang="en-US" altLang="zh-CN" sz="2400" b="1">
                <a:latin typeface="+mn-ea"/>
                <a:cs typeface="+mn-ea"/>
                <a:sym typeface="+mn-ea"/>
              </a:rPr>
              <a:t>WebSocket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双向通信，实现用户聊天功能。</a:t>
            </a:r>
            <a:endParaRPr lang="zh-CN" altLang="en-US" sz="2400" b="1"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3200" b="1">
                <a:latin typeface="+mj-ea"/>
                <a:ea typeface="+mj-ea"/>
                <a:sym typeface="+mn-ea"/>
              </a:rPr>
              <a:t>数据</a:t>
            </a:r>
            <a:r>
              <a:rPr lang="zh-CN" altLang="en-US" sz="3200" b="1">
                <a:latin typeface="+mj-ea"/>
                <a:ea typeface="+mj-ea"/>
                <a:sym typeface="+mn-ea"/>
              </a:rPr>
              <a:t>层技术选型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MySQL</a:t>
            </a:r>
            <a:r>
              <a:rPr lang="zh-CN" altLang="en-US" sz="2400" b="1">
                <a:latin typeface="+mn-ea"/>
                <a:cs typeface="+mn-ea"/>
              </a:rPr>
              <a:t>存储所有信息内容，使用</a:t>
            </a:r>
            <a:r>
              <a:rPr lang="en-US" altLang="zh-CN" sz="2400" b="1">
                <a:latin typeface="+mn-ea"/>
                <a:cs typeface="+mn-ea"/>
              </a:rPr>
              <a:t>Redis</a:t>
            </a:r>
            <a:r>
              <a:rPr lang="zh-CN" altLang="en-US" sz="2400" b="1">
                <a:latin typeface="+mn-ea"/>
                <a:cs typeface="+mn-ea"/>
              </a:rPr>
              <a:t>缓存验证码、文章检索信息等</a:t>
            </a:r>
            <a:r>
              <a:rPr lang="zh-CN" altLang="en-US" sz="2400" b="1">
                <a:latin typeface="+mn-ea"/>
                <a:cs typeface="+mn-ea"/>
              </a:rPr>
              <a:t>数据。</a:t>
            </a:r>
            <a:endParaRPr lang="zh-CN" altLang="en-US" sz="2400" b="1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 b="1">
              <a:latin typeface="+mn-ea"/>
              <a:cs typeface="+mn-ea"/>
            </a:endParaRPr>
          </a:p>
        </p:txBody>
      </p:sp>
      <p:pic>
        <p:nvPicPr>
          <p:cNvPr id="1373460426" name="图片 1"/>
          <p:cNvPicPr>
            <a:picLocks noChangeAspect="1"/>
          </p:cNvPicPr>
          <p:nvPr/>
        </p:nvPicPr>
        <p:blipFill>
          <a:blip r:embed="rId8"/>
          <a:srcRect l="2248" t="3408" r="1323" b="469"/>
          <a:stretch>
            <a:fillRect/>
          </a:stretch>
        </p:blipFill>
        <p:spPr>
          <a:xfrm>
            <a:off x="76200" y="2895600"/>
            <a:ext cx="9122410" cy="47351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683" y="-1072367"/>
            <a:ext cx="6120512" cy="2812536"/>
          </a:xfrm>
          <a:custGeom>
            <a:avLst/>
            <a:gdLst/>
            <a:ahLst/>
            <a:cxnLst/>
            <a:rect l="l" t="t" r="r" b="b"/>
            <a:pathLst>
              <a:path w="6120512" h="2812536">
                <a:moveTo>
                  <a:pt x="0" y="0"/>
                </a:moveTo>
                <a:lnTo>
                  <a:pt x="6120512" y="0"/>
                </a:lnTo>
                <a:lnTo>
                  <a:pt x="6120512" y="2812536"/>
                </a:lnTo>
                <a:lnTo>
                  <a:pt x="0" y="28125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300374" y="-569273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381475" y="-841578"/>
            <a:ext cx="5116048" cy="2350958"/>
          </a:xfrm>
          <a:custGeom>
            <a:avLst/>
            <a:gdLst/>
            <a:ahLst/>
            <a:cxnLst/>
            <a:rect l="l" t="t" r="r" b="b"/>
            <a:pathLst>
              <a:path w="5116048" h="2350958">
                <a:moveTo>
                  <a:pt x="5116048" y="2350958"/>
                </a:moveTo>
                <a:lnTo>
                  <a:pt x="0" y="2350958"/>
                </a:lnTo>
                <a:lnTo>
                  <a:pt x="0" y="0"/>
                </a:lnTo>
                <a:lnTo>
                  <a:pt x="5116048" y="0"/>
                </a:lnTo>
                <a:lnTo>
                  <a:pt x="5116048" y="2350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8484">
            <a:off x="14160944" y="8243010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8484">
            <a:off x="13092655" y="9381375"/>
            <a:ext cx="5877557" cy="2700891"/>
          </a:xfrm>
          <a:custGeom>
            <a:avLst/>
            <a:gdLst/>
            <a:ahLst/>
            <a:cxnLst/>
            <a:rect l="l" t="t" r="r" b="b"/>
            <a:pathLst>
              <a:path w="5877557" h="2700891">
                <a:moveTo>
                  <a:pt x="0" y="0"/>
                </a:moveTo>
                <a:lnTo>
                  <a:pt x="5877557" y="0"/>
                </a:lnTo>
                <a:lnTo>
                  <a:pt x="5877557" y="2700891"/>
                </a:lnTo>
                <a:lnTo>
                  <a:pt x="0" y="27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0764">
            <a:off x="11876537" y="9462018"/>
            <a:ext cx="7032820" cy="3231765"/>
          </a:xfrm>
          <a:custGeom>
            <a:avLst/>
            <a:gdLst/>
            <a:ahLst/>
            <a:cxnLst/>
            <a:rect l="l" t="t" r="r" b="b"/>
            <a:pathLst>
              <a:path w="7032820" h="3231765">
                <a:moveTo>
                  <a:pt x="0" y="0"/>
                </a:moveTo>
                <a:lnTo>
                  <a:pt x="7032820" y="0"/>
                </a:lnTo>
                <a:lnTo>
                  <a:pt x="7032820" y="3231765"/>
                </a:lnTo>
                <a:lnTo>
                  <a:pt x="0" y="32317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500253279" name="图片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"/>
            <a:ext cx="4356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735330" y="1790700"/>
            <a:ext cx="4077970" cy="78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6360"/>
              </a:lnSpc>
            </a:pPr>
            <a:r>
              <a:rPr lang="en-US" altLang="zh-CN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Gin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框架技术</a:t>
            </a:r>
            <a:r>
              <a:rPr lang="zh-CN" altLang="en-US" sz="3600" b="1">
                <a:solidFill>
                  <a:srgbClr val="100F0D"/>
                </a:solidFill>
                <a:latin typeface="+mj-ea"/>
                <a:ea typeface="+mj-ea"/>
                <a:cs typeface="+mj-ea"/>
                <a:sym typeface="字由点字倔强黑" panose="00020600040101010101" charset="-122"/>
              </a:rPr>
              <a:t>简介</a:t>
            </a:r>
            <a:endParaRPr lang="zh-CN" altLang="en-US" sz="3600" b="1">
              <a:solidFill>
                <a:srgbClr val="100F0D"/>
              </a:solidFill>
              <a:latin typeface="+mj-ea"/>
              <a:ea typeface="+mj-ea"/>
              <a:cs typeface="+mj-ea"/>
              <a:sym typeface="字由点字倔强黑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0600" y="2908300"/>
            <a:ext cx="1529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+mn-ea"/>
                <a:cs typeface="+mn-ea"/>
              </a:rPr>
              <a:t>Gin </a:t>
            </a:r>
            <a:r>
              <a:rPr lang="zh-CN" altLang="en-US" sz="2400" b="1">
                <a:latin typeface="+mn-ea"/>
                <a:cs typeface="+mn-ea"/>
              </a:rPr>
              <a:t>是一个用</a:t>
            </a:r>
            <a:r>
              <a:rPr lang="en-US" altLang="zh-CN" sz="2400" b="1">
                <a:latin typeface="+mn-ea"/>
                <a:cs typeface="+mn-ea"/>
              </a:rPr>
              <a:t> Go </a:t>
            </a:r>
            <a:r>
              <a:rPr lang="zh-CN" altLang="en-US" sz="2400" b="1">
                <a:latin typeface="+mn-ea"/>
                <a:cs typeface="+mn-ea"/>
              </a:rPr>
              <a:t>语言编写的轻量级</a:t>
            </a:r>
            <a:r>
              <a:rPr lang="en-US" altLang="zh-CN" sz="2400" b="1">
                <a:latin typeface="+mn-ea"/>
                <a:cs typeface="+mn-ea"/>
              </a:rPr>
              <a:t> Web </a:t>
            </a:r>
            <a:r>
              <a:rPr lang="zh-CN" altLang="en-US" sz="2400" b="1">
                <a:latin typeface="+mn-ea"/>
                <a:cs typeface="+mn-ea"/>
              </a:rPr>
              <a:t>框架，具有简单易用、灵活性高、高性能的特点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4400" y="3619500"/>
            <a:ext cx="89420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简单易用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Gin </a:t>
            </a:r>
            <a:r>
              <a:rPr lang="zh-CN" altLang="en-US" sz="2400" b="1">
                <a:latin typeface="+mn-ea"/>
                <a:cs typeface="+mn-ea"/>
              </a:rPr>
              <a:t>提供了简洁明了的</a:t>
            </a:r>
            <a:r>
              <a:rPr lang="en-US" altLang="zh-CN" sz="2400" b="1">
                <a:latin typeface="+mn-ea"/>
                <a:cs typeface="+mn-ea"/>
              </a:rPr>
              <a:t> API </a:t>
            </a:r>
            <a:r>
              <a:rPr lang="zh-CN" altLang="en-US" sz="2400" b="1">
                <a:latin typeface="+mn-ea"/>
                <a:cs typeface="+mn-ea"/>
              </a:rPr>
              <a:t>接口，开发者可以快速上手。创建一个简单的</a:t>
            </a:r>
            <a:r>
              <a:rPr lang="en-US" altLang="zh-CN" sz="2400" b="1">
                <a:latin typeface="+mn-ea"/>
                <a:cs typeface="+mn-ea"/>
              </a:rPr>
              <a:t> Web </a:t>
            </a:r>
            <a:r>
              <a:rPr lang="zh-CN" altLang="en-US" sz="2400" b="1">
                <a:latin typeface="+mn-ea"/>
                <a:cs typeface="+mn-ea"/>
              </a:rPr>
              <a:t>服务器只需要几行代码。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39400" y="3771900"/>
            <a:ext cx="7101205" cy="4902835"/>
          </a:xfrm>
          <a:prstGeom prst="rect">
            <a:avLst/>
          </a:prstGeom>
          <a:solidFill>
            <a:srgbClr val="1F1F1F"/>
          </a:solidFill>
        </p:spPr>
        <p:txBody>
          <a:bodyPr>
            <a:noAutofit/>
          </a:bodyPr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package main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import </a:t>
            </a:r>
            <a:r>
              <a:rPr lang="en-US" altLang="zh-CN" sz="24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"github.com/gin-gonic/gin"</a:t>
            </a:r>
            <a:endParaRPr lang="en-US" altLang="zh-CN" sz="24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func main() {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r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: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=gin.Default()</a:t>
            </a:r>
            <a:endParaRPr lang="en-US" altLang="zh-CN" sz="2400" b="0">
              <a:solidFill>
                <a:srgbClr val="F44747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r.GET(</a:t>
            </a:r>
            <a:r>
              <a:rPr lang="en-US" altLang="zh-CN" sz="24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"/hello"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func(c*gin.Context){</a:t>
            </a:r>
            <a:endParaRPr lang="en-US" altLang="zh-CN" sz="2400" b="0">
              <a:solidFill>
                <a:srgbClr val="F44747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2400" b="0">
                <a:solidFill>
                  <a:srgbClr val="F44747"/>
                </a:solidFill>
                <a:latin typeface="Consolas" panose="020B0609020204030204"/>
                <a:ea typeface="Consolas" panose="020B0609020204030204"/>
              </a:rPr>
              <a:t>c.JSON(200,gin.H{</a:t>
            </a:r>
            <a:endParaRPr lang="en-US" altLang="zh-CN" sz="2400" b="0">
              <a:solidFill>
                <a:srgbClr val="F44747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24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"message"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lang="en-US" altLang="zh-CN" sz="24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"Hello, World!"</a:t>
            </a: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})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})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r.Run()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ts val="2880"/>
              </a:lnSpc>
            </a:pPr>
            <a:r>
              <a:rPr lang="en-US" altLang="zh-CN" sz="24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24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0600" y="5753100"/>
            <a:ext cx="89420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灵活性高</a:t>
            </a:r>
            <a:endParaRPr lang="zh-CN" altLang="en-US" sz="3200" b="1">
              <a:latin typeface="+mj-ea"/>
              <a:ea typeface="+mj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Gin</a:t>
            </a:r>
            <a:r>
              <a:rPr lang="zh-CN" altLang="en-US" sz="2400" b="1">
                <a:latin typeface="+mn-ea"/>
                <a:cs typeface="+mn-ea"/>
              </a:rPr>
              <a:t>框架能自定义中间件；自定义路由规则；结合</a:t>
            </a:r>
            <a:r>
              <a:rPr lang="en-US" altLang="zh-CN" sz="2400" b="1">
                <a:latin typeface="+mn-ea"/>
                <a:cs typeface="+mn-ea"/>
              </a:rPr>
              <a:t>GORM </a:t>
            </a:r>
            <a:r>
              <a:rPr lang="zh-CN" altLang="en-US" sz="2400" b="1">
                <a:latin typeface="+mn-ea"/>
                <a:cs typeface="+mn-ea"/>
              </a:rPr>
              <a:t>的</a:t>
            </a:r>
            <a:r>
              <a:rPr lang="en-US" altLang="zh-CN" sz="2400" b="1">
                <a:latin typeface="+mn-ea"/>
                <a:cs typeface="+mn-ea"/>
              </a:rPr>
              <a:t> AutoMigrate</a:t>
            </a:r>
            <a:r>
              <a:rPr lang="zh-CN" altLang="en-US" sz="2400" b="1">
                <a:latin typeface="+mn-ea"/>
                <a:cs typeface="+mn-ea"/>
              </a:rPr>
              <a:t>函数</a:t>
            </a:r>
            <a:r>
              <a:rPr lang="en-US" altLang="zh-CN" sz="2400" b="1">
                <a:latin typeface="+mn-ea"/>
                <a:cs typeface="+mn-ea"/>
              </a:rPr>
              <a:t> </a:t>
            </a:r>
            <a:r>
              <a:rPr lang="zh-CN" altLang="en-US" sz="2400" b="1">
                <a:latin typeface="+mn-ea"/>
                <a:cs typeface="+mn-ea"/>
              </a:rPr>
              <a:t>，能自动根据实体类创建或更新数据库表结构。</a:t>
            </a:r>
            <a:endParaRPr lang="zh-CN" altLang="en-US" sz="2400" b="1">
              <a:latin typeface="+mn-ea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0600" y="7886700"/>
            <a:ext cx="89420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+mj-ea"/>
                <a:ea typeface="+mj-ea"/>
              </a:rPr>
              <a:t>高性能</a:t>
            </a:r>
            <a:endParaRPr lang="zh-CN" altLang="en-US" sz="3200" b="1"/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b="1">
                <a:latin typeface="+mn-ea"/>
                <a:cs typeface="+mn-ea"/>
              </a:rPr>
              <a:t>Gin </a:t>
            </a:r>
            <a:r>
              <a:rPr lang="zh-CN" altLang="en-US" sz="2400" b="1">
                <a:latin typeface="+mn-ea"/>
                <a:cs typeface="+mn-ea"/>
              </a:rPr>
              <a:t>框架的</a:t>
            </a:r>
            <a:r>
              <a:rPr lang="en-US" altLang="zh-CN" sz="2400" b="1">
                <a:latin typeface="+mn-ea"/>
                <a:cs typeface="+mn-ea"/>
              </a:rPr>
              <a:t>HTTProuter </a:t>
            </a:r>
            <a:r>
              <a:rPr lang="zh-CN" altLang="en-US" sz="2400" b="1">
                <a:latin typeface="+mn-ea"/>
                <a:cs typeface="+mn-ea"/>
              </a:rPr>
              <a:t>采用了一种基于</a:t>
            </a:r>
            <a:r>
              <a:rPr lang="en-US" altLang="zh-CN" sz="2400" b="1">
                <a:latin typeface="+mn-ea"/>
                <a:cs typeface="+mn-ea"/>
              </a:rPr>
              <a:t> Radix Tree </a:t>
            </a:r>
            <a:r>
              <a:rPr lang="zh-CN" altLang="en-US" sz="2400" b="1">
                <a:latin typeface="+mn-ea"/>
                <a:cs typeface="+mn-ea"/>
              </a:rPr>
              <a:t>数据结构来实现路由匹配即使在有大量路由规则的情况下，也能保持高效的匹配速度。</a:t>
            </a:r>
            <a:endParaRPr lang="zh-CN" altLang="en-US" sz="2400" b="1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0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1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2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3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4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5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6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7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8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19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0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1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2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3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4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5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6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7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8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29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30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1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2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3.xml><?xml version="1.0" encoding="utf-8"?>
<p:tagLst xmlns:p="http://schemas.openxmlformats.org/presentationml/2006/main">
  <p:tag name="KSO_WM_DIAGRAM_VIRTUALLY_FRAME" val="{&quot;height&quot;:404.9915748031496,&quot;left&quot;:121.8992125984252,&quot;top&quot;:260.0584251968504,&quot;width&quot;:521.4507874015748}"/>
</p:tagLst>
</file>

<file path=ppt/tags/tag34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5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6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7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8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39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40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1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2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3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4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5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6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7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8.xml><?xml version="1.0" encoding="utf-8"?>
<p:tagLst xmlns:p="http://schemas.openxmlformats.org/presentationml/2006/main">
  <p:tag name="KSO_WM_DIAGRAM_VIRTUALLY_FRAME" val="{&quot;height&quot;:539.5944094488189,&quot;left&quot;:14.4,&quot;top&quot;:153.00559055118111,&quot;width&quot;:1378}"/>
</p:tagLst>
</file>

<file path=ppt/tags/tag49.xml><?xml version="1.0" encoding="utf-8"?>
<p:tagLst xmlns:p="http://schemas.openxmlformats.org/presentationml/2006/main">
  <p:tag name="KSO_WM_DIAGRAM_VIRTUALLY_FRAME" val="{&quot;height&quot;:657.5,&quot;left&quot;:696,&quot;top&quot;:94,&quot;width&quot;:492.5}"/>
</p:tagLst>
</file>

<file path=ppt/tags/tag5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50.xml><?xml version="1.0" encoding="utf-8"?>
<p:tagLst xmlns:p="http://schemas.openxmlformats.org/presentationml/2006/main">
  <p:tag name="KSO_WM_DIAGRAM_VIRTUALLY_FRAME" val="{&quot;height&quot;:657.5,&quot;left&quot;:696,&quot;top&quot;:94,&quot;width&quot;:492.5}"/>
</p:tagLst>
</file>

<file path=ppt/tags/tag51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2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3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4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5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6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7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8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59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6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60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61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62.xml><?xml version="1.0" encoding="utf-8"?>
<p:tagLst xmlns:p="http://schemas.openxmlformats.org/presentationml/2006/main">
  <p:tag name="KSO_WM_DIAGRAM_VIRTUALLY_FRAME" val="{&quot;height&quot;:450.85842519685036,&quot;left&quot;:160.05,&quot;top&quot;:245.19157480314962,&quot;width&quot;:1119.9}"/>
</p:tagLst>
</file>

<file path=ppt/tags/tag7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8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ags/tag9.xml><?xml version="1.0" encoding="utf-8"?>
<p:tagLst xmlns:p="http://schemas.openxmlformats.org/presentationml/2006/main">
  <p:tag name="KSO_WM_DIAGRAM_VIRTUALLY_FRAME" val="{&quot;height&quot;:270.48629921259834,&quot;left&quot;:198.9184251968504,&quot;top&quot;:363,&quot;width&quot;:1060.831574803149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3129</Words>
  <Application>WPS 演示</Application>
  <PresentationFormat>On-screen Show (4:3)</PresentationFormat>
  <Paragraphs>244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汉仪汉黑W</vt:lpstr>
      <vt:lpstr>字由点字倔强黑</vt:lpstr>
      <vt:lpstr>思源黑体 1</vt:lpstr>
      <vt:lpstr>黑体</vt:lpstr>
      <vt:lpstr>思源黑体 2 Bold</vt:lpstr>
      <vt:lpstr>Akzidenz-Grotesk</vt:lpstr>
      <vt:lpstr>Akzidenz-Grotesk Bold</vt:lpstr>
      <vt:lpstr>思源黑体 2</vt:lpstr>
      <vt:lpstr>Yu Gothic UI Semibold</vt:lpstr>
      <vt:lpstr>Consolas</vt:lpstr>
      <vt:lpstr>Calibri</vt:lpstr>
      <vt:lpstr>微软雅黑</vt:lpstr>
      <vt:lpstr>Arial Unicode MS</vt:lpstr>
      <vt:lpstr>Akzidenz-Grotesk Medium</vt:lpstr>
      <vt:lpstr>Segoe Print</vt:lpstr>
      <vt:lpstr>DejaVu Math TeX Gyre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蓝绿色莫兰迪简约大学生毕业论文答辩学术汇报通用ppt演示文稿</dc:title>
  <dc:creator/>
  <cp:lastModifiedBy>明凯不做暗事</cp:lastModifiedBy>
  <cp:revision>192</cp:revision>
  <dcterms:created xsi:type="dcterms:W3CDTF">2006-08-16T00:00:00Z</dcterms:created>
  <dcterms:modified xsi:type="dcterms:W3CDTF">2025-04-25T13:47:32Z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D48BE9346EFD4907BDB9B5224A864385_12</vt:lpwstr>
  </property>
  <property fmtid="{D5CDD505-2E9C-101B-9397-08002B2CF9AE}" pid="3" name="KSOProductBuildVer">
    <vt:lpwstr>2052-12.1.0.20784</vt:lpwstr>
  </property>
</Properties>
</file>